
<file path=[Content_Types].xml><?xml version="1.0" encoding="utf-8"?>
<Types xmlns="http://schemas.openxmlformats.org/package/2006/content-types">
  <Default Extension="bin" ContentType="application/vnd.ms-office.activeX"/>
  <Default Extension="jpeg" ContentType="image/jpeg"/>
  <Default Extension="wmf" ContentType="image/x-wmf"/>
  <Default Extension="rels" ContentType="application/vnd.openxmlformats-package.relationships+xml"/>
  <Default Extension="xml" ContentType="application/xml"/>
  <Default Extension="wav" ContentType="audio/x-wav"/>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Override1.xml" ContentType="application/vnd.openxmlformats-officedocument.themeOverride+xml"/>
  <Override PartName="/ppt/tags/tag1.xml" ContentType="application/vnd.openxmlformats-officedocument.presentationml.tags+xml"/>
  <Override PartName="/ppt/activeX/activeX1.xml" ContentType="application/vnd.ms-office.activeX+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73" r:id="rId2"/>
    <p:sldId id="257" r:id="rId3"/>
    <p:sldId id="258" r:id="rId4"/>
    <p:sldId id="259" r:id="rId5"/>
    <p:sldId id="260" r:id="rId6"/>
    <p:sldId id="261" r:id="rId7"/>
    <p:sldId id="264" r:id="rId8"/>
    <p:sldId id="263" r:id="rId9"/>
    <p:sldId id="265" r:id="rId10"/>
    <p:sldId id="266" r:id="rId11"/>
    <p:sldId id="267" r:id="rId12"/>
    <p:sldId id="272" r:id="rId13"/>
    <p:sldId id="283" r:id="rId14"/>
    <p:sldId id="268" r:id="rId15"/>
    <p:sldId id="274" r:id="rId16"/>
    <p:sldId id="276" r:id="rId17"/>
    <p:sldId id="277" r:id="rId18"/>
    <p:sldId id="281" r:id="rId19"/>
    <p:sldId id="284" r:id="rId20"/>
    <p:sldId id="285" r:id="rId21"/>
    <p:sldId id="286" r:id="rId22"/>
    <p:sldId id="282" r:id="rId23"/>
    <p:sldId id="287" r:id="rId24"/>
    <p:sldId id="288" r:id="rId25"/>
    <p:sldId id="289" r:id="rId26"/>
  </p:sldIdLst>
  <p:sldSz cx="9144000" cy="6858000" type="screen4x3"/>
  <p:notesSz cx="6858000" cy="9144000"/>
  <p:defaultTextStyle>
    <a:defPPr>
      <a:defRPr lang="he-IL"/>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r" defTabSz="914400" rtl="1"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0" d="100"/>
          <a:sy n="50" d="100"/>
        </p:scale>
        <p:origin x="1411" y="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en-US"/>
          </a:p>
        </p:txBody>
      </p:sp>
      <p:sp>
        <p:nvSpPr>
          <p:cNvPr id="8" name="מציין מיקום תוכן 7"/>
          <p:cNvSpPr>
            <a:spLocks noGrp="1"/>
          </p:cNvSpPr>
          <p:nvPr>
            <p:ph sz="quarter" idx="1"/>
          </p:nvPr>
        </p:nvSpPr>
        <p:spPr>
          <a:xfrm>
            <a:off x="457200" y="1600200"/>
            <a:ext cx="7467600" cy="4873752"/>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של תאריך 6"/>
          <p:cNvSpPr>
            <a:spLocks noGrp="1"/>
          </p:cNvSpPr>
          <p:nvPr>
            <p:ph type="dt" sz="half" idx="10"/>
          </p:nvPr>
        </p:nvSpPr>
        <p:spPr/>
        <p:txBody>
          <a:bodyPr rtlCol="0"/>
          <a:lstStyle>
            <a:lvl1pPr>
              <a:defRPr/>
            </a:lvl1pPr>
          </a:lstStyle>
          <a:p>
            <a:pPr>
              <a:defRPr/>
            </a:pPr>
            <a:fld id="{03286437-858B-4BDB-A36A-C1C187386DA4}" type="datetimeFigureOut">
              <a:rPr lang="he-IL"/>
              <a:pPr>
                <a:defRPr/>
              </a:pPr>
              <a:t>כ"ד/סיון/תשפ"ד</a:t>
            </a:fld>
            <a:endParaRPr lang="he-IL"/>
          </a:p>
        </p:txBody>
      </p:sp>
      <p:sp>
        <p:nvSpPr>
          <p:cNvPr id="5" name="מציין מיקום של מספר שקופית 8"/>
          <p:cNvSpPr>
            <a:spLocks noGrp="1"/>
          </p:cNvSpPr>
          <p:nvPr>
            <p:ph type="sldNum" sz="quarter" idx="11"/>
          </p:nvPr>
        </p:nvSpPr>
        <p:spPr/>
        <p:txBody>
          <a:bodyPr/>
          <a:lstStyle>
            <a:lvl1pPr>
              <a:defRPr/>
            </a:lvl1pPr>
          </a:lstStyle>
          <a:p>
            <a:fld id="{8E16C79D-F374-47AD-BF9C-0599745299A2}" type="slidenum">
              <a:rPr lang="ar-SA" altLang="en-US"/>
              <a:pPr/>
              <a:t>‹#›</a:t>
            </a:fld>
            <a:endParaRPr lang="he-IL" altLang="en-US"/>
          </a:p>
        </p:txBody>
      </p:sp>
      <p:sp>
        <p:nvSpPr>
          <p:cNvPr id="6" name="מציין מיקום של כותרת תחתונה 9"/>
          <p:cNvSpPr>
            <a:spLocks noGrp="1"/>
          </p:cNvSpPr>
          <p:nvPr>
            <p:ph type="ftr" sz="quarter" idx="12"/>
          </p:nvPr>
        </p:nvSpPr>
        <p:spPr/>
        <p:txBody>
          <a:bodyPr rtlCol="0"/>
          <a:lstStyle>
            <a:lvl1pPr>
              <a:defRPr/>
            </a:lvl1pPr>
          </a:lstStyle>
          <a:p>
            <a:pPr>
              <a:defRPr/>
            </a:pPr>
            <a:endParaRPr lang="he-IL"/>
          </a:p>
        </p:txBody>
      </p:sp>
    </p:spTree>
    <p:extLst>
      <p:ext uri="{BB962C8B-B14F-4D97-AF65-F5344CB8AC3E}">
        <p14:creationId xmlns:p14="http://schemas.microsoft.com/office/powerpoint/2010/main" val="17373736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9"/>
            <a:ext cx="1676400" cy="5851525"/>
          </a:xfrm>
        </p:spPr>
        <p:txBody>
          <a:bodyPr vert="eaVert"/>
          <a:lstStyle/>
          <a:p>
            <a:r>
              <a:rPr lang="he-IL" smtClean="0"/>
              <a:t>לחץ כדי לערוך סגנון כותרת של תבנית בסיס</a:t>
            </a:r>
            <a:endParaRPr lang="en-US"/>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של תאריך 13"/>
          <p:cNvSpPr>
            <a:spLocks noGrp="1"/>
          </p:cNvSpPr>
          <p:nvPr>
            <p:ph type="dt" sz="half" idx="10"/>
          </p:nvPr>
        </p:nvSpPr>
        <p:spPr/>
        <p:txBody>
          <a:bodyPr/>
          <a:lstStyle>
            <a:lvl1pPr>
              <a:defRPr/>
            </a:lvl1pPr>
          </a:lstStyle>
          <a:p>
            <a:pPr>
              <a:defRPr/>
            </a:pPr>
            <a:fld id="{E52BDF51-44F1-4D54-914D-21F0A058A6BF}" type="datetimeFigureOut">
              <a:rPr lang="he-IL"/>
              <a:pPr>
                <a:defRPr/>
              </a:pPr>
              <a:t>כ"ד/סיון/תשפ"ד</a:t>
            </a:fld>
            <a:endParaRPr lang="he-IL"/>
          </a:p>
        </p:txBody>
      </p:sp>
      <p:sp>
        <p:nvSpPr>
          <p:cNvPr id="5" name="מציין מיקום של כותרת תחתונה 2"/>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22"/>
          <p:cNvSpPr>
            <a:spLocks noGrp="1"/>
          </p:cNvSpPr>
          <p:nvPr>
            <p:ph type="sldNum" sz="quarter" idx="12"/>
          </p:nvPr>
        </p:nvSpPr>
        <p:spPr/>
        <p:txBody>
          <a:bodyPr/>
          <a:lstStyle>
            <a:lvl1pPr>
              <a:defRPr/>
            </a:lvl1pPr>
          </a:lstStyle>
          <a:p>
            <a:fld id="{BB3CC01A-793B-486F-98EC-44D62DFA09AA}" type="slidenum">
              <a:rPr lang="ar-SA" altLang="en-US"/>
              <a:pPr/>
              <a:t>‹#›</a:t>
            </a:fld>
            <a:endParaRPr lang="he-IL" altLang="en-US"/>
          </a:p>
        </p:txBody>
      </p:sp>
    </p:spTree>
    <p:extLst>
      <p:ext uri="{BB962C8B-B14F-4D97-AF65-F5344CB8AC3E}">
        <p14:creationId xmlns:p14="http://schemas.microsoft.com/office/powerpoint/2010/main" val="2384438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bg>
      <p:bgPr>
        <a:solidFill>
          <a:schemeClr val="bg2"/>
        </a:solidFill>
        <a:effectLst/>
      </p:bgPr>
    </p:bg>
    <p:spTree>
      <p:nvGrpSpPr>
        <p:cNvPr id="1" name=""/>
        <p:cNvGrpSpPr/>
        <p:nvPr/>
      </p:nvGrpSpPr>
      <p:grpSpPr>
        <a:xfrm>
          <a:off x="0" y="0"/>
          <a:ext cx="0" cy="0"/>
          <a:chOff x="0" y="0"/>
          <a:chExt cx="0" cy="0"/>
        </a:xfrm>
      </p:grpSpPr>
      <p:sp>
        <p:nvSpPr>
          <p:cNvPr id="4" name="מלבן 12"/>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מלבן 14"/>
          <p:cNvSpPr/>
          <p:nvPr/>
        </p:nvSpPr>
        <p:spPr bwMode="auto">
          <a:xfrm>
            <a:off x="276225" y="0"/>
            <a:ext cx="10477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מלבן 16"/>
          <p:cNvSpPr/>
          <p:nvPr/>
        </p:nvSpPr>
        <p:spPr bwMode="auto">
          <a:xfrm>
            <a:off x="990600" y="0"/>
            <a:ext cx="182563"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מלבן 17"/>
          <p:cNvSpPr/>
          <p:nvPr/>
        </p:nvSpPr>
        <p:spPr bwMode="auto">
          <a:xfrm>
            <a:off x="1141413" y="0"/>
            <a:ext cx="230187"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מחבר ישר 18"/>
          <p:cNvSpPr>
            <a:spLocks noChangeShapeType="1"/>
          </p:cNvSpPr>
          <p:nvPr/>
        </p:nvSpPr>
        <p:spPr bwMode="auto">
          <a:xfrm>
            <a:off x="106363"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מחבר ישר 19"/>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מחבר ישר 20"/>
          <p:cNvSpPr>
            <a:spLocks noChangeShapeType="1"/>
          </p:cNvSpPr>
          <p:nvPr/>
        </p:nvSpPr>
        <p:spPr bwMode="auto">
          <a:xfrm>
            <a:off x="854075"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מחבר ישר 23"/>
          <p:cNvSpPr>
            <a:spLocks noChangeShapeType="1"/>
          </p:cNvSpPr>
          <p:nvPr/>
        </p:nvSpPr>
        <p:spPr bwMode="auto">
          <a:xfrm>
            <a:off x="172720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מחבר ישר 2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מלבן 25"/>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אליפסה 26"/>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אליפסה 27"/>
          <p:cNvSpPr/>
          <p:nvPr/>
        </p:nvSpPr>
        <p:spPr bwMode="auto">
          <a:xfrm>
            <a:off x="1323975" y="4867275"/>
            <a:ext cx="642938" cy="64135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6" name="אליפסה 28"/>
          <p:cNvSpPr/>
          <p:nvPr/>
        </p:nvSpPr>
        <p:spPr bwMode="auto">
          <a:xfrm>
            <a:off x="1090613" y="5500688"/>
            <a:ext cx="138112" cy="136525"/>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7" name="אליפסה 29"/>
          <p:cNvSpPr/>
          <p:nvPr/>
        </p:nvSpPr>
        <p:spPr bwMode="auto">
          <a:xfrm>
            <a:off x="1663700" y="5791200"/>
            <a:ext cx="274638" cy="274638"/>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אליפסה 30"/>
          <p:cNvSpPr/>
          <p:nvPr/>
        </p:nvSpPr>
        <p:spPr bwMode="auto">
          <a:xfrm>
            <a:off x="1879600" y="4479925"/>
            <a:ext cx="365125" cy="365125"/>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מחבר ישר 31"/>
          <p:cNvSpPr>
            <a:spLocks noChangeShapeType="1"/>
          </p:cNvSpPr>
          <p:nvPr/>
        </p:nvSpPr>
        <p:spPr bwMode="auto">
          <a:xfrm>
            <a:off x="9097963"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כותרת 1"/>
          <p:cNvSpPr>
            <a:spLocks noGrp="1"/>
          </p:cNvSpPr>
          <p:nvPr>
            <p:ph type="title"/>
          </p:nvPr>
        </p:nvSpPr>
        <p:spPr>
          <a:xfrm>
            <a:off x="2286000" y="2895600"/>
            <a:ext cx="6172200" cy="2053590"/>
          </a:xfrm>
        </p:spPr>
        <p:txBody>
          <a:bodyPr/>
          <a:lstStyle>
            <a:lvl1pPr algn="l">
              <a:buNone/>
              <a:defRPr sz="3000" b="1" cap="small" baseline="0"/>
            </a:lvl1pPr>
          </a:lstStyle>
          <a:p>
            <a:r>
              <a:rPr lang="he-IL" smtClean="0"/>
              <a:t>לחץ כדי לערוך סגנון כותרת של תבנית בסיס</a:t>
            </a:r>
            <a:endParaRPr lang="en-US"/>
          </a:p>
        </p:txBody>
      </p:sp>
      <p:sp>
        <p:nvSpPr>
          <p:cNvPr id="3" name="מציין מיקום טקסט 2"/>
          <p:cNvSpPr>
            <a:spLocks noGrp="1"/>
          </p:cNvSpPr>
          <p:nvPr>
            <p:ph type="body" idx="1"/>
          </p:nvPr>
        </p:nvSpPr>
        <p:spPr>
          <a:xfrm>
            <a:off x="2286000" y="5010150"/>
            <a:ext cx="6172200" cy="1371600"/>
          </a:xfrm>
        </p:spPr>
        <p:txBody>
          <a:bodyPr/>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he-IL" smtClean="0"/>
              <a:t>לחץ כדי לערוך סגנונות טקסט של תבנית בסיס</a:t>
            </a:r>
          </a:p>
        </p:txBody>
      </p:sp>
      <p:sp>
        <p:nvSpPr>
          <p:cNvPr id="20" name="מציין מיקום של תאריך 3"/>
          <p:cNvSpPr>
            <a:spLocks noGrp="1"/>
          </p:cNvSpPr>
          <p:nvPr>
            <p:ph type="dt" sz="half" idx="10"/>
          </p:nvPr>
        </p:nvSpPr>
        <p:spPr bwMode="auto">
          <a:xfrm rot="5400000">
            <a:off x="7762875" y="1169988"/>
            <a:ext cx="2286000" cy="381000"/>
          </a:xfrm>
        </p:spPr>
        <p:txBody>
          <a:bodyPr/>
          <a:lstStyle>
            <a:lvl1pPr>
              <a:defRPr/>
            </a:lvl1pPr>
          </a:lstStyle>
          <a:p>
            <a:pPr>
              <a:defRPr/>
            </a:pPr>
            <a:fld id="{9B7411B7-47B9-4724-AC90-F4A9270293AD}" type="datetimeFigureOut">
              <a:rPr lang="he-IL"/>
              <a:pPr>
                <a:defRPr/>
              </a:pPr>
              <a:t>כ"ד/סיון/תשפ"ד</a:t>
            </a:fld>
            <a:endParaRPr lang="he-IL"/>
          </a:p>
        </p:txBody>
      </p:sp>
      <p:sp>
        <p:nvSpPr>
          <p:cNvPr id="21" name="מציין מיקום של כותרת תחתונה 4"/>
          <p:cNvSpPr>
            <a:spLocks noGrp="1"/>
          </p:cNvSpPr>
          <p:nvPr>
            <p:ph type="ftr" sz="quarter" idx="11"/>
          </p:nvPr>
        </p:nvSpPr>
        <p:spPr bwMode="auto">
          <a:xfrm rot="5400000">
            <a:off x="7077076" y="4178300"/>
            <a:ext cx="3657600" cy="384175"/>
          </a:xfrm>
        </p:spPr>
        <p:txBody>
          <a:bodyPr/>
          <a:lstStyle>
            <a:lvl1pPr>
              <a:defRPr/>
            </a:lvl1pPr>
          </a:lstStyle>
          <a:p>
            <a:pPr>
              <a:defRPr/>
            </a:pPr>
            <a:endParaRPr lang="he-IL"/>
          </a:p>
        </p:txBody>
      </p:sp>
      <p:sp>
        <p:nvSpPr>
          <p:cNvPr id="22" name="מציין מיקום של מספר שקופית 5"/>
          <p:cNvSpPr>
            <a:spLocks noGrp="1"/>
          </p:cNvSpPr>
          <p:nvPr>
            <p:ph type="sldNum" sz="quarter" idx="12"/>
          </p:nvPr>
        </p:nvSpPr>
        <p:spPr bwMode="auto">
          <a:xfrm>
            <a:off x="1339850" y="4929188"/>
            <a:ext cx="609600" cy="517525"/>
          </a:xfrm>
        </p:spPr>
        <p:txBody>
          <a:bodyPr/>
          <a:lstStyle>
            <a:lvl1pPr>
              <a:defRPr/>
            </a:lvl1pPr>
          </a:lstStyle>
          <a:p>
            <a:fld id="{56DC6A40-DC55-4C34-95A2-4669EA520A87}" type="slidenum">
              <a:rPr lang="ar-SA" altLang="en-US"/>
              <a:pPr/>
              <a:t>‹#›</a:t>
            </a:fld>
            <a:endParaRPr lang="he-IL" altLang="en-US"/>
          </a:p>
        </p:txBody>
      </p:sp>
    </p:spTree>
    <p:extLst>
      <p:ext uri="{BB962C8B-B14F-4D97-AF65-F5344CB8AC3E}">
        <p14:creationId xmlns:p14="http://schemas.microsoft.com/office/powerpoint/2010/main" val="3857314192"/>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en-US"/>
          </a:p>
        </p:txBody>
      </p:sp>
      <p:sp>
        <p:nvSpPr>
          <p:cNvPr id="9" name="מציין מיקום תוכן 8"/>
          <p:cNvSpPr>
            <a:spLocks noGrp="1"/>
          </p:cNvSpPr>
          <p:nvPr>
            <p:ph sz="quarter" idx="1"/>
          </p:nvPr>
        </p:nvSpPr>
        <p:spPr>
          <a:xfrm>
            <a:off x="457200" y="1600200"/>
            <a:ext cx="3657600" cy="4572000"/>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11" name="מציין מיקום תוכן 10"/>
          <p:cNvSpPr>
            <a:spLocks noGrp="1"/>
          </p:cNvSpPr>
          <p:nvPr>
            <p:ph sz="quarter" idx="2"/>
          </p:nvPr>
        </p:nvSpPr>
        <p:spPr>
          <a:xfrm>
            <a:off x="4270248" y="1600200"/>
            <a:ext cx="3657600" cy="4572000"/>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5" name="מציין מיקום של תאריך 13"/>
          <p:cNvSpPr>
            <a:spLocks noGrp="1"/>
          </p:cNvSpPr>
          <p:nvPr>
            <p:ph type="dt" sz="half" idx="10"/>
          </p:nvPr>
        </p:nvSpPr>
        <p:spPr/>
        <p:txBody>
          <a:bodyPr/>
          <a:lstStyle>
            <a:lvl1pPr>
              <a:defRPr/>
            </a:lvl1pPr>
          </a:lstStyle>
          <a:p>
            <a:pPr>
              <a:defRPr/>
            </a:pPr>
            <a:fld id="{60F1D365-FABA-48EE-BA77-2B641750535E}" type="datetimeFigureOut">
              <a:rPr lang="he-IL"/>
              <a:pPr>
                <a:defRPr/>
              </a:pPr>
              <a:t>כ"ד/סיון/תשפ"ד</a:t>
            </a:fld>
            <a:endParaRPr lang="he-IL"/>
          </a:p>
        </p:txBody>
      </p:sp>
      <p:sp>
        <p:nvSpPr>
          <p:cNvPr id="6" name="מציין מיקום של כותרת תחתונה 2"/>
          <p:cNvSpPr>
            <a:spLocks noGrp="1"/>
          </p:cNvSpPr>
          <p:nvPr>
            <p:ph type="ftr" sz="quarter" idx="11"/>
          </p:nvPr>
        </p:nvSpPr>
        <p:spPr/>
        <p:txBody>
          <a:bodyPr/>
          <a:lstStyle>
            <a:lvl1pPr>
              <a:defRPr/>
            </a:lvl1pPr>
          </a:lstStyle>
          <a:p>
            <a:pPr>
              <a:defRPr/>
            </a:pPr>
            <a:endParaRPr lang="he-IL"/>
          </a:p>
        </p:txBody>
      </p:sp>
      <p:sp>
        <p:nvSpPr>
          <p:cNvPr id="7" name="מציין מיקום של מספר שקופית 22"/>
          <p:cNvSpPr>
            <a:spLocks noGrp="1"/>
          </p:cNvSpPr>
          <p:nvPr>
            <p:ph type="sldNum" sz="quarter" idx="12"/>
          </p:nvPr>
        </p:nvSpPr>
        <p:spPr/>
        <p:txBody>
          <a:bodyPr/>
          <a:lstStyle>
            <a:lvl1pPr>
              <a:defRPr/>
            </a:lvl1pPr>
          </a:lstStyle>
          <a:p>
            <a:fld id="{694BFCD2-2415-476E-BD43-735F644F7D58}" type="slidenum">
              <a:rPr lang="ar-SA" altLang="en-US"/>
              <a:pPr/>
              <a:t>‹#›</a:t>
            </a:fld>
            <a:endParaRPr lang="he-IL" altLang="en-US"/>
          </a:p>
        </p:txBody>
      </p:sp>
    </p:spTree>
    <p:extLst>
      <p:ext uri="{BB962C8B-B14F-4D97-AF65-F5344CB8AC3E}">
        <p14:creationId xmlns:p14="http://schemas.microsoft.com/office/powerpoint/2010/main" val="2516146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7543800" cy="1143000"/>
          </a:xfrm>
        </p:spPr>
        <p:txBody>
          <a:bodyPr/>
          <a:lstStyle>
            <a:lvl1pPr>
              <a:defRPr/>
            </a:lvl1pPr>
          </a:lstStyle>
          <a:p>
            <a:r>
              <a:rPr lang="he-IL" smtClean="0"/>
              <a:t>לחץ כדי לערוך סגנון כותרת של תבנית בסיס</a:t>
            </a:r>
            <a:endParaRPr lang="en-US"/>
          </a:p>
        </p:txBody>
      </p:sp>
      <p:sp>
        <p:nvSpPr>
          <p:cNvPr id="11" name="מציין מיקום תוכן 10"/>
          <p:cNvSpPr>
            <a:spLocks noGrp="1"/>
          </p:cNvSpPr>
          <p:nvPr>
            <p:ph sz="quarter" idx="2"/>
          </p:nvPr>
        </p:nvSpPr>
        <p:spPr>
          <a:xfrm>
            <a:off x="457200" y="2362200"/>
            <a:ext cx="3657600" cy="3886200"/>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13" name="מציין מיקום תוכן 12"/>
          <p:cNvSpPr>
            <a:spLocks noGrp="1"/>
          </p:cNvSpPr>
          <p:nvPr>
            <p:ph sz="quarter" idx="4"/>
          </p:nvPr>
        </p:nvSpPr>
        <p:spPr>
          <a:xfrm>
            <a:off x="4371975" y="2362200"/>
            <a:ext cx="3657600" cy="3886200"/>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12" name="מציין מיקום טקסט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he-IL" smtClean="0"/>
              <a:t>לחץ כדי לערוך סגנונות טקסט של תבנית בסיס</a:t>
            </a:r>
          </a:p>
        </p:txBody>
      </p:sp>
      <p:sp>
        <p:nvSpPr>
          <p:cNvPr id="14" name="מציין מיקום טקסט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a:r>
              <a:rPr lang="he-IL" smtClean="0"/>
              <a:t>לחץ כדי לערוך סגנונות טקסט של תבנית בסיס</a:t>
            </a:r>
          </a:p>
        </p:txBody>
      </p:sp>
      <p:sp>
        <p:nvSpPr>
          <p:cNvPr id="7" name="מציין מיקום של תאריך 13"/>
          <p:cNvSpPr>
            <a:spLocks noGrp="1"/>
          </p:cNvSpPr>
          <p:nvPr>
            <p:ph type="dt" sz="half" idx="10"/>
          </p:nvPr>
        </p:nvSpPr>
        <p:spPr/>
        <p:txBody>
          <a:bodyPr/>
          <a:lstStyle>
            <a:lvl1pPr>
              <a:defRPr/>
            </a:lvl1pPr>
          </a:lstStyle>
          <a:p>
            <a:pPr>
              <a:defRPr/>
            </a:pPr>
            <a:fld id="{264DF339-B783-454A-A643-E9CD456CE750}" type="datetimeFigureOut">
              <a:rPr lang="he-IL"/>
              <a:pPr>
                <a:defRPr/>
              </a:pPr>
              <a:t>כ"ד/סיון/תשפ"ד</a:t>
            </a:fld>
            <a:endParaRPr lang="he-IL"/>
          </a:p>
        </p:txBody>
      </p:sp>
      <p:sp>
        <p:nvSpPr>
          <p:cNvPr id="8" name="מציין מיקום של כותרת תחתונה 2"/>
          <p:cNvSpPr>
            <a:spLocks noGrp="1"/>
          </p:cNvSpPr>
          <p:nvPr>
            <p:ph type="ftr" sz="quarter" idx="11"/>
          </p:nvPr>
        </p:nvSpPr>
        <p:spPr/>
        <p:txBody>
          <a:bodyPr/>
          <a:lstStyle>
            <a:lvl1pPr>
              <a:defRPr/>
            </a:lvl1pPr>
          </a:lstStyle>
          <a:p>
            <a:pPr>
              <a:defRPr/>
            </a:pPr>
            <a:endParaRPr lang="he-IL"/>
          </a:p>
        </p:txBody>
      </p:sp>
      <p:sp>
        <p:nvSpPr>
          <p:cNvPr id="9" name="מציין מיקום של מספר שקופית 22"/>
          <p:cNvSpPr>
            <a:spLocks noGrp="1"/>
          </p:cNvSpPr>
          <p:nvPr>
            <p:ph type="sldNum" sz="quarter" idx="12"/>
          </p:nvPr>
        </p:nvSpPr>
        <p:spPr/>
        <p:txBody>
          <a:bodyPr/>
          <a:lstStyle>
            <a:lvl1pPr>
              <a:defRPr/>
            </a:lvl1pPr>
          </a:lstStyle>
          <a:p>
            <a:fld id="{7AAE2A9A-42A5-4F28-8A97-FAB332D664AF}" type="slidenum">
              <a:rPr lang="ar-SA" altLang="en-US"/>
              <a:pPr/>
              <a:t>‹#›</a:t>
            </a:fld>
            <a:endParaRPr lang="he-IL" altLang="en-US"/>
          </a:p>
        </p:txBody>
      </p:sp>
    </p:spTree>
    <p:extLst>
      <p:ext uri="{BB962C8B-B14F-4D97-AF65-F5344CB8AC3E}">
        <p14:creationId xmlns:p14="http://schemas.microsoft.com/office/powerpoint/2010/main" val="25719802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en-US"/>
          </a:p>
        </p:txBody>
      </p:sp>
      <p:sp>
        <p:nvSpPr>
          <p:cNvPr id="3" name="מציין מיקום של תאריך 5"/>
          <p:cNvSpPr>
            <a:spLocks noGrp="1"/>
          </p:cNvSpPr>
          <p:nvPr>
            <p:ph type="dt" sz="half" idx="10"/>
          </p:nvPr>
        </p:nvSpPr>
        <p:spPr/>
        <p:txBody>
          <a:bodyPr rtlCol="0"/>
          <a:lstStyle>
            <a:lvl1pPr>
              <a:defRPr/>
            </a:lvl1pPr>
          </a:lstStyle>
          <a:p>
            <a:pPr>
              <a:defRPr/>
            </a:pPr>
            <a:fld id="{FA61B3C4-C7C8-4724-B6FF-F8E3749F8F50}" type="datetimeFigureOut">
              <a:rPr lang="he-IL"/>
              <a:pPr>
                <a:defRPr/>
              </a:pPr>
              <a:t>כ"ד/סיון/תשפ"ד</a:t>
            </a:fld>
            <a:endParaRPr lang="he-IL"/>
          </a:p>
        </p:txBody>
      </p:sp>
      <p:sp>
        <p:nvSpPr>
          <p:cNvPr id="4" name="מציין מיקום של מספר שקופית 6"/>
          <p:cNvSpPr>
            <a:spLocks noGrp="1"/>
          </p:cNvSpPr>
          <p:nvPr>
            <p:ph type="sldNum" sz="quarter" idx="11"/>
          </p:nvPr>
        </p:nvSpPr>
        <p:spPr/>
        <p:txBody>
          <a:bodyPr/>
          <a:lstStyle>
            <a:lvl1pPr>
              <a:defRPr/>
            </a:lvl1pPr>
          </a:lstStyle>
          <a:p>
            <a:fld id="{55225300-A8C6-49F2-9D2F-74DF1D994C77}" type="slidenum">
              <a:rPr lang="ar-SA" altLang="en-US"/>
              <a:pPr/>
              <a:t>‹#›</a:t>
            </a:fld>
            <a:endParaRPr lang="he-IL" altLang="en-US"/>
          </a:p>
        </p:txBody>
      </p:sp>
      <p:sp>
        <p:nvSpPr>
          <p:cNvPr id="5" name="מציין מיקום של כותרת תחתונה 7"/>
          <p:cNvSpPr>
            <a:spLocks noGrp="1"/>
          </p:cNvSpPr>
          <p:nvPr>
            <p:ph type="ftr" sz="quarter" idx="12"/>
          </p:nvPr>
        </p:nvSpPr>
        <p:spPr/>
        <p:txBody>
          <a:bodyPr rtlCol="0"/>
          <a:lstStyle>
            <a:lvl1pPr>
              <a:defRPr/>
            </a:lvl1pPr>
          </a:lstStyle>
          <a:p>
            <a:pPr>
              <a:defRPr/>
            </a:pPr>
            <a:endParaRPr lang="he-IL"/>
          </a:p>
        </p:txBody>
      </p:sp>
    </p:spTree>
    <p:extLst>
      <p:ext uri="{BB962C8B-B14F-4D97-AF65-F5344CB8AC3E}">
        <p14:creationId xmlns:p14="http://schemas.microsoft.com/office/powerpoint/2010/main" val="1859763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3"/>
          <p:cNvSpPr>
            <a:spLocks noGrp="1"/>
          </p:cNvSpPr>
          <p:nvPr>
            <p:ph type="dt" sz="half" idx="10"/>
          </p:nvPr>
        </p:nvSpPr>
        <p:spPr/>
        <p:txBody>
          <a:bodyPr/>
          <a:lstStyle>
            <a:lvl1pPr>
              <a:defRPr/>
            </a:lvl1pPr>
          </a:lstStyle>
          <a:p>
            <a:pPr>
              <a:defRPr/>
            </a:pPr>
            <a:fld id="{B6E239A7-B1D5-4FBA-9DB0-B934F7D7A7C2}" type="datetimeFigureOut">
              <a:rPr lang="he-IL"/>
              <a:pPr>
                <a:defRPr/>
              </a:pPr>
              <a:t>כ"ד/סיון/תשפ"ד</a:t>
            </a:fld>
            <a:endParaRPr lang="he-IL"/>
          </a:p>
        </p:txBody>
      </p:sp>
      <p:sp>
        <p:nvSpPr>
          <p:cNvPr id="3" name="מציין מיקום של כותרת תחתונה 2"/>
          <p:cNvSpPr>
            <a:spLocks noGrp="1"/>
          </p:cNvSpPr>
          <p:nvPr>
            <p:ph type="ftr" sz="quarter" idx="11"/>
          </p:nvPr>
        </p:nvSpPr>
        <p:spPr/>
        <p:txBody>
          <a:bodyPr/>
          <a:lstStyle>
            <a:lvl1pPr>
              <a:defRPr/>
            </a:lvl1pPr>
          </a:lstStyle>
          <a:p>
            <a:pPr>
              <a:defRPr/>
            </a:pPr>
            <a:endParaRPr lang="he-IL"/>
          </a:p>
        </p:txBody>
      </p:sp>
      <p:sp>
        <p:nvSpPr>
          <p:cNvPr id="4" name="מציין מיקום של מספר שקופית 22"/>
          <p:cNvSpPr>
            <a:spLocks noGrp="1"/>
          </p:cNvSpPr>
          <p:nvPr>
            <p:ph type="sldNum" sz="quarter" idx="12"/>
          </p:nvPr>
        </p:nvSpPr>
        <p:spPr/>
        <p:txBody>
          <a:bodyPr/>
          <a:lstStyle>
            <a:lvl1pPr>
              <a:defRPr/>
            </a:lvl1pPr>
          </a:lstStyle>
          <a:p>
            <a:fld id="{8469198A-B854-4F69-9F21-AC5FA46EF328}" type="slidenum">
              <a:rPr lang="ar-SA" altLang="en-US"/>
              <a:pPr/>
              <a:t>‹#›</a:t>
            </a:fld>
            <a:endParaRPr lang="he-IL" altLang="en-US"/>
          </a:p>
        </p:txBody>
      </p:sp>
    </p:spTree>
    <p:extLst>
      <p:ext uri="{BB962C8B-B14F-4D97-AF65-F5344CB8AC3E}">
        <p14:creationId xmlns:p14="http://schemas.microsoft.com/office/powerpoint/2010/main" val="2959485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spTree>
      <p:nvGrpSpPr>
        <p:cNvPr id="1" name=""/>
        <p:cNvGrpSpPr/>
        <p:nvPr/>
      </p:nvGrpSpPr>
      <p:grpSpPr>
        <a:xfrm>
          <a:off x="0" y="0"/>
          <a:ext cx="0" cy="0"/>
          <a:chOff x="0" y="0"/>
          <a:chExt cx="0" cy="0"/>
        </a:xfrm>
      </p:grpSpPr>
      <p:sp>
        <p:nvSpPr>
          <p:cNvPr id="5" name="מחבר ישר 12"/>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6" name="מחבר ישר 14"/>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7" name="מחבר ישר 16"/>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8" name="מחבר ישר 17"/>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מלבן 18"/>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מחבר ישר 19"/>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1" name="אליפסה 20"/>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כותרת 1"/>
          <p:cNvSpPr>
            <a:spLocks noGrp="1"/>
          </p:cNvSpPr>
          <p:nvPr>
            <p:ph type="title"/>
          </p:nvPr>
        </p:nvSpPr>
        <p:spPr>
          <a:xfrm rot="5400000">
            <a:off x="3371850" y="3200400"/>
            <a:ext cx="6309360" cy="457200"/>
          </a:xfrm>
        </p:spPr>
        <p:txBody>
          <a:bodyPr/>
          <a:lstStyle>
            <a:lvl1pPr algn="l">
              <a:buNone/>
              <a:defRPr sz="2000" b="1" cap="small" baseline="0"/>
            </a:lvl1pPr>
          </a:lstStyle>
          <a:p>
            <a:r>
              <a:rPr lang="he-IL" smtClean="0"/>
              <a:t>לחץ כדי לערוך סגנון כותרת של תבנית בסיס</a:t>
            </a:r>
            <a:endParaRPr lang="en-US"/>
          </a:p>
        </p:txBody>
      </p:sp>
      <p:sp>
        <p:nvSpPr>
          <p:cNvPr id="3" name="מציין מיקום טקסט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a:r>
              <a:rPr lang="he-IL" smtClean="0"/>
              <a:t>לחץ כדי לערוך סגנונות טקסט של תבנית בסיס</a:t>
            </a:r>
          </a:p>
        </p:txBody>
      </p:sp>
      <p:sp>
        <p:nvSpPr>
          <p:cNvPr id="18" name="מציין מיקום תוכן 17"/>
          <p:cNvSpPr>
            <a:spLocks noGrp="1"/>
          </p:cNvSpPr>
          <p:nvPr>
            <p:ph sz="quarter" idx="1"/>
          </p:nvPr>
        </p:nvSpPr>
        <p:spPr>
          <a:xfrm>
            <a:off x="304800" y="274320"/>
            <a:ext cx="5638800" cy="632764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12" name="מציין מיקום של תאריך 20"/>
          <p:cNvSpPr>
            <a:spLocks noGrp="1"/>
          </p:cNvSpPr>
          <p:nvPr>
            <p:ph type="dt" sz="half" idx="10"/>
          </p:nvPr>
        </p:nvSpPr>
        <p:spPr/>
        <p:txBody>
          <a:bodyPr rtlCol="0"/>
          <a:lstStyle>
            <a:lvl1pPr>
              <a:defRPr/>
            </a:lvl1pPr>
          </a:lstStyle>
          <a:p>
            <a:pPr>
              <a:defRPr/>
            </a:pPr>
            <a:fld id="{EEC4DF2D-85FC-4926-A739-8C1AB3D3E7D0}" type="datetimeFigureOut">
              <a:rPr lang="he-IL"/>
              <a:pPr>
                <a:defRPr/>
              </a:pPr>
              <a:t>כ"ד/סיון/תשפ"ד</a:t>
            </a:fld>
            <a:endParaRPr lang="he-IL"/>
          </a:p>
        </p:txBody>
      </p:sp>
      <p:sp>
        <p:nvSpPr>
          <p:cNvPr id="13" name="מציין מיקום של מספר שקופית 21"/>
          <p:cNvSpPr>
            <a:spLocks noGrp="1"/>
          </p:cNvSpPr>
          <p:nvPr>
            <p:ph type="sldNum" sz="quarter" idx="11"/>
          </p:nvPr>
        </p:nvSpPr>
        <p:spPr/>
        <p:txBody>
          <a:bodyPr/>
          <a:lstStyle>
            <a:lvl1pPr>
              <a:defRPr/>
            </a:lvl1pPr>
          </a:lstStyle>
          <a:p>
            <a:fld id="{EF64655F-CCEF-44E3-90B0-0DEA4940B2E5}" type="slidenum">
              <a:rPr lang="ar-SA" altLang="en-US"/>
              <a:pPr/>
              <a:t>‹#›</a:t>
            </a:fld>
            <a:endParaRPr lang="he-IL" altLang="en-US"/>
          </a:p>
        </p:txBody>
      </p:sp>
      <p:sp>
        <p:nvSpPr>
          <p:cNvPr id="14" name="מציין מיקום של כותרת תחתונה 22"/>
          <p:cNvSpPr>
            <a:spLocks noGrp="1"/>
          </p:cNvSpPr>
          <p:nvPr>
            <p:ph type="ftr" sz="quarter" idx="12"/>
          </p:nvPr>
        </p:nvSpPr>
        <p:spPr/>
        <p:txBody>
          <a:bodyPr rtlCol="0"/>
          <a:lstStyle>
            <a:lvl1pPr>
              <a:defRPr/>
            </a:lvl1pPr>
          </a:lstStyle>
          <a:p>
            <a:pPr>
              <a:defRPr/>
            </a:pPr>
            <a:endParaRPr lang="he-IL"/>
          </a:p>
        </p:txBody>
      </p:sp>
    </p:spTree>
    <p:extLst>
      <p:ext uri="{BB962C8B-B14F-4D97-AF65-F5344CB8AC3E}">
        <p14:creationId xmlns:p14="http://schemas.microsoft.com/office/powerpoint/2010/main" val="2809538207"/>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5" name="מחבר ישר 12"/>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6" name="אליפסה 14"/>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מחבר ישר 16"/>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מלבן 17"/>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מחבר ישר 18"/>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מחבר ישר 19"/>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11" name="מחבר ישר 20"/>
          <p:cNvSpPr>
            <a:spLocks noChangeShapeType="1"/>
          </p:cNvSpPr>
          <p:nvPr/>
        </p:nvSpPr>
        <p:spPr bwMode="auto">
          <a:xfrm>
            <a:off x="6192838" y="0"/>
            <a:ext cx="0" cy="6858000"/>
          </a:xfrm>
          <a:prstGeom prst="line">
            <a:avLst/>
          </a:prstGeom>
          <a:noFill/>
          <a:ln w="1270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 name="כותרת 1"/>
          <p:cNvSpPr>
            <a:spLocks noGrp="1"/>
          </p:cNvSpPr>
          <p:nvPr>
            <p:ph type="title"/>
          </p:nvPr>
        </p:nvSpPr>
        <p:spPr>
          <a:xfrm rot="5400000">
            <a:off x="3350133" y="3200400"/>
            <a:ext cx="6309360" cy="457200"/>
          </a:xfrm>
        </p:spPr>
        <p:txBody>
          <a:bodyPr/>
          <a:lstStyle>
            <a:lvl1pPr algn="l">
              <a:buNone/>
              <a:defRPr sz="2000" b="1"/>
            </a:lvl1pPr>
          </a:lstStyle>
          <a:p>
            <a:r>
              <a:rPr lang="he-IL" smtClean="0"/>
              <a:t>לחץ כדי לערוך סגנון כותרת של תבנית בסיס</a:t>
            </a:r>
            <a:endParaRPr lang="en-US"/>
          </a:p>
        </p:txBody>
      </p:sp>
      <p:sp>
        <p:nvSpPr>
          <p:cNvPr id="3" name="מציין מיקום של תמונה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ormAutofit/>
          </a:bodyPr>
          <a:lstStyle>
            <a:lvl1pPr marL="0" indent="0">
              <a:buNone/>
              <a:defRPr sz="3200"/>
            </a:lvl1pPr>
          </a:lstStyle>
          <a:p>
            <a:pPr lvl="0"/>
            <a:r>
              <a:rPr lang="he-IL" noProof="0" smtClean="0"/>
              <a:t>לחץ על הסמל כדי להוסיף תמונה</a:t>
            </a:r>
            <a:endParaRPr lang="en-US" noProof="0" dirty="0"/>
          </a:p>
        </p:txBody>
      </p:sp>
      <p:sp>
        <p:nvSpPr>
          <p:cNvPr id="4" name="מציין מיקום טקסט 3"/>
          <p:cNvSpPr>
            <a:spLocks noGrp="1"/>
          </p:cNvSpPr>
          <p:nvPr>
            <p:ph type="body" sz="half" idx="2"/>
          </p:nvPr>
        </p:nvSpPr>
        <p:spPr>
          <a:xfrm>
            <a:off x="6765798" y="264795"/>
            <a:ext cx="1524000" cy="4956048"/>
          </a:xfrm>
        </p:spPr>
        <p:txBody>
          <a:bodyPr rot="0" spcFirstLastPara="0" vertOverflow="overflow" horzOverflow="overflow" spcCol="274320" rtlCol="0" fromWordArt="0" forceAA="0">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a:r>
              <a:rPr lang="he-IL" smtClean="0"/>
              <a:t>לחץ כדי לערוך סגנונות טקסט של תבנית בסיס</a:t>
            </a:r>
          </a:p>
        </p:txBody>
      </p:sp>
      <p:sp>
        <p:nvSpPr>
          <p:cNvPr id="12" name="מציין מיקום של תאריך 16"/>
          <p:cNvSpPr>
            <a:spLocks noGrp="1"/>
          </p:cNvSpPr>
          <p:nvPr>
            <p:ph type="dt" sz="half" idx="10"/>
          </p:nvPr>
        </p:nvSpPr>
        <p:spPr/>
        <p:txBody>
          <a:bodyPr rtlCol="0"/>
          <a:lstStyle>
            <a:lvl1pPr>
              <a:defRPr/>
            </a:lvl1pPr>
          </a:lstStyle>
          <a:p>
            <a:pPr>
              <a:defRPr/>
            </a:pPr>
            <a:fld id="{D9D2BFB9-A4C6-481B-AFF0-6314D6FDA4A2}" type="datetimeFigureOut">
              <a:rPr lang="he-IL"/>
              <a:pPr>
                <a:defRPr/>
              </a:pPr>
              <a:t>כ"ד/סיון/תשפ"ד</a:t>
            </a:fld>
            <a:endParaRPr lang="he-IL"/>
          </a:p>
        </p:txBody>
      </p:sp>
      <p:sp>
        <p:nvSpPr>
          <p:cNvPr id="13" name="מציין מיקום של מספר שקופית 17"/>
          <p:cNvSpPr>
            <a:spLocks noGrp="1"/>
          </p:cNvSpPr>
          <p:nvPr>
            <p:ph type="sldNum" sz="quarter" idx="11"/>
          </p:nvPr>
        </p:nvSpPr>
        <p:spPr/>
        <p:txBody>
          <a:bodyPr/>
          <a:lstStyle>
            <a:lvl1pPr>
              <a:defRPr/>
            </a:lvl1pPr>
          </a:lstStyle>
          <a:p>
            <a:fld id="{23FE5BBB-659E-47DE-822A-6CCA87DC2ADA}" type="slidenum">
              <a:rPr lang="ar-SA" altLang="en-US"/>
              <a:pPr/>
              <a:t>‹#›</a:t>
            </a:fld>
            <a:endParaRPr lang="he-IL" altLang="en-US"/>
          </a:p>
        </p:txBody>
      </p:sp>
      <p:sp>
        <p:nvSpPr>
          <p:cNvPr id="14" name="מציין מיקום של כותרת תחתונה 20"/>
          <p:cNvSpPr>
            <a:spLocks noGrp="1"/>
          </p:cNvSpPr>
          <p:nvPr>
            <p:ph type="ftr" sz="quarter" idx="12"/>
          </p:nvPr>
        </p:nvSpPr>
        <p:spPr/>
        <p:txBody>
          <a:bodyPr rtlCol="0"/>
          <a:lstStyle>
            <a:lvl1pPr>
              <a:defRPr/>
            </a:lvl1pPr>
          </a:lstStyle>
          <a:p>
            <a:pPr>
              <a:defRPr/>
            </a:pPr>
            <a:endParaRPr lang="he-IL"/>
          </a:p>
        </p:txBody>
      </p:sp>
    </p:spTree>
    <p:extLst>
      <p:ext uri="{BB962C8B-B14F-4D97-AF65-F5344CB8AC3E}">
        <p14:creationId xmlns:p14="http://schemas.microsoft.com/office/powerpoint/2010/main" val="420524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en-US"/>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a:p>
        </p:txBody>
      </p:sp>
      <p:sp>
        <p:nvSpPr>
          <p:cNvPr id="4" name="מציין מיקום של תאריך 13"/>
          <p:cNvSpPr>
            <a:spLocks noGrp="1"/>
          </p:cNvSpPr>
          <p:nvPr>
            <p:ph type="dt" sz="half" idx="10"/>
          </p:nvPr>
        </p:nvSpPr>
        <p:spPr/>
        <p:txBody>
          <a:bodyPr/>
          <a:lstStyle>
            <a:lvl1pPr>
              <a:defRPr/>
            </a:lvl1pPr>
          </a:lstStyle>
          <a:p>
            <a:pPr>
              <a:defRPr/>
            </a:pPr>
            <a:fld id="{C28F20DC-471D-4BE8-8E04-CCCA2415EC34}" type="datetimeFigureOut">
              <a:rPr lang="he-IL"/>
              <a:pPr>
                <a:defRPr/>
              </a:pPr>
              <a:t>כ"ד/סיון/תשפ"ד</a:t>
            </a:fld>
            <a:endParaRPr lang="he-IL"/>
          </a:p>
        </p:txBody>
      </p:sp>
      <p:sp>
        <p:nvSpPr>
          <p:cNvPr id="5" name="מציין מיקום של כותרת תחתונה 2"/>
          <p:cNvSpPr>
            <a:spLocks noGrp="1"/>
          </p:cNvSpPr>
          <p:nvPr>
            <p:ph type="ftr" sz="quarter" idx="11"/>
          </p:nvPr>
        </p:nvSpPr>
        <p:spPr/>
        <p:txBody>
          <a:bodyPr/>
          <a:lstStyle>
            <a:lvl1pPr>
              <a:defRPr/>
            </a:lvl1pPr>
          </a:lstStyle>
          <a:p>
            <a:pPr>
              <a:defRPr/>
            </a:pPr>
            <a:endParaRPr lang="he-IL"/>
          </a:p>
        </p:txBody>
      </p:sp>
      <p:sp>
        <p:nvSpPr>
          <p:cNvPr id="6" name="מציין מיקום של מספר שקופית 22"/>
          <p:cNvSpPr>
            <a:spLocks noGrp="1"/>
          </p:cNvSpPr>
          <p:nvPr>
            <p:ph type="sldNum" sz="quarter" idx="12"/>
          </p:nvPr>
        </p:nvSpPr>
        <p:spPr/>
        <p:txBody>
          <a:bodyPr/>
          <a:lstStyle>
            <a:lvl1pPr>
              <a:defRPr/>
            </a:lvl1pPr>
          </a:lstStyle>
          <a:p>
            <a:fld id="{99FE2D2C-D4E4-49AE-B16D-AB80CEC74A2B}" type="slidenum">
              <a:rPr lang="ar-SA" altLang="en-US"/>
              <a:pPr/>
              <a:t>‹#›</a:t>
            </a:fld>
            <a:endParaRPr lang="he-IL" altLang="en-US"/>
          </a:p>
        </p:txBody>
      </p:sp>
    </p:spTree>
    <p:extLst>
      <p:ext uri="{BB962C8B-B14F-4D97-AF65-F5344CB8AC3E}">
        <p14:creationId xmlns:p14="http://schemas.microsoft.com/office/powerpoint/2010/main" val="49477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מחבר ישר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cs typeface="+mn-cs"/>
            </a:endParaRPr>
          </a:p>
        </p:txBody>
      </p:sp>
      <p:sp>
        <p:nvSpPr>
          <p:cNvPr id="22" name="מציין מיקום של כותרת 21"/>
          <p:cNvSpPr>
            <a:spLocks noGrp="1"/>
          </p:cNvSpPr>
          <p:nvPr>
            <p:ph type="title"/>
          </p:nvPr>
        </p:nvSpPr>
        <p:spPr>
          <a:xfrm>
            <a:off x="457200" y="274638"/>
            <a:ext cx="7467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he-IL" smtClean="0"/>
              <a:t>לחץ כדי לערוך סגנון כותרת של תבנית בסיס</a:t>
            </a:r>
          </a:p>
        </p:txBody>
      </p:sp>
      <p:sp>
        <p:nvSpPr>
          <p:cNvPr id="2052" name="מציין מיקום טקסט 12"/>
          <p:cNvSpPr>
            <a:spLocks noGrp="1"/>
          </p:cNvSpPr>
          <p:nvPr>
            <p:ph type="body" idx="1"/>
          </p:nvPr>
        </p:nvSpPr>
        <p:spPr bwMode="auto">
          <a:xfrm>
            <a:off x="457200" y="1600200"/>
            <a:ext cx="7467600" cy="487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e-IL" altLang="en-US" smtClean="0"/>
              <a:t>לחץ כדי לערוך סגנונות טקסט של תבנית בסיס</a:t>
            </a:r>
          </a:p>
          <a:p>
            <a:pPr lvl="1"/>
            <a:r>
              <a:rPr lang="he-IL" altLang="en-US" smtClean="0"/>
              <a:t>רמה שנייה</a:t>
            </a:r>
          </a:p>
          <a:p>
            <a:pPr lvl="2"/>
            <a:r>
              <a:rPr lang="he-IL" altLang="en-US" smtClean="0"/>
              <a:t>רמה שלישית</a:t>
            </a:r>
          </a:p>
          <a:p>
            <a:pPr lvl="3"/>
            <a:r>
              <a:rPr lang="he-IL" altLang="en-US" smtClean="0"/>
              <a:t>רמה רביעית</a:t>
            </a:r>
          </a:p>
          <a:p>
            <a:pPr lvl="4"/>
            <a:r>
              <a:rPr lang="he-IL" altLang="en-US" smtClean="0"/>
              <a:t>רמה חמישית</a:t>
            </a:r>
          </a:p>
        </p:txBody>
      </p:sp>
      <p:sp>
        <p:nvSpPr>
          <p:cNvPr id="14" name="מציין מיקום של תאריך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fld id="{FD04728E-98BC-47A2-B9EE-314CF51CBFBD}" type="datetimeFigureOut">
              <a:rPr lang="he-IL"/>
              <a:pPr>
                <a:defRPr/>
              </a:pPr>
              <a:t>כ"ד/סיון/תשפ"ד</a:t>
            </a:fld>
            <a:endParaRPr lang="he-IL"/>
          </a:p>
        </p:txBody>
      </p:sp>
      <p:sp>
        <p:nvSpPr>
          <p:cNvPr id="3" name="מציין מיקום של כותרת תחתונה 2"/>
          <p:cNvSpPr>
            <a:spLocks noGrp="1"/>
          </p:cNvSpPr>
          <p:nvPr>
            <p:ph type="ftr" sz="quarter" idx="3"/>
          </p:nvPr>
        </p:nvSpPr>
        <p:spPr>
          <a:xfrm rot="5400000">
            <a:off x="6989763" y="3736975"/>
            <a:ext cx="3200400" cy="36512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endParaRPr lang="he-IL"/>
          </a:p>
        </p:txBody>
      </p:sp>
      <p:sp>
        <p:nvSpPr>
          <p:cNvPr id="7" name="מחבר ישר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9" name="מחבר ישר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 name="מלבן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מחבר ישר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2" name="אליפסה 11"/>
          <p:cNvSpPr/>
          <p:nvPr/>
        </p:nvSpPr>
        <p:spPr>
          <a:xfrm>
            <a:off x="8156575" y="5715000"/>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3" name="מציין מיקום של מספר שקופית 22"/>
          <p:cNvSpPr>
            <a:spLocks noGrp="1"/>
          </p:cNvSpPr>
          <p:nvPr>
            <p:ph type="sldNum" sz="quarter" idx="4"/>
          </p:nvPr>
        </p:nvSpPr>
        <p:spPr>
          <a:xfrm>
            <a:off x="8129588" y="5734050"/>
            <a:ext cx="609600" cy="520700"/>
          </a:xfrm>
          <a:prstGeom prst="rect">
            <a:avLst/>
          </a:prstGeom>
        </p:spPr>
        <p:txBody>
          <a:bodyPr vert="horz" wrap="square" lIns="91440" tIns="45720" rIns="91440" bIns="45720" numCol="1" anchor="ctr" anchorCtr="0" compatLnSpc="1">
            <a:prstTxWarp prst="textNoShape">
              <a:avLst/>
            </a:prstTxWarp>
          </a:bodyPr>
          <a:lstStyle>
            <a:lvl1pPr algn="ctr">
              <a:defRPr sz="1400" b="1">
                <a:solidFill>
                  <a:srgbClr val="FFFFFF"/>
                </a:solidFill>
                <a:latin typeface="Century Schoolbook" panose="02040604050505020304" pitchFamily="18" charset="0"/>
                <a:cs typeface="Times New Roman" panose="02020603050405020304" pitchFamily="18" charset="0"/>
              </a:defRPr>
            </a:lvl1pPr>
          </a:lstStyle>
          <a:p>
            <a:fld id="{955D9F47-7DED-4067-8D3A-AC491FD3EE34}" type="slidenum">
              <a:rPr lang="ar-SA" altLang="en-US"/>
              <a:pPr/>
              <a:t>‹#›</a:t>
            </a:fld>
            <a:endParaRPr lang="he-IL" altLang="en-US"/>
          </a:p>
        </p:txBody>
      </p:sp>
    </p:spTree>
  </p:cSld>
  <p:clrMap bg1="lt1" tx1="dk1" bg2="lt2" tx2="dk2" accent1="accent1" accent2="accent2" accent3="accent3" accent4="accent4" accent5="accent5" accent6="accent6" hlink="hlink" folHlink="folHlink"/>
  <p:sldLayoutIdLst>
    <p:sldLayoutId id="2147483717" r:id="rId1"/>
    <p:sldLayoutId id="2147483718" r:id="rId2"/>
    <p:sldLayoutId id="2147483716" r:id="rId3"/>
    <p:sldLayoutId id="2147483715" r:id="rId4"/>
    <p:sldLayoutId id="2147483719" r:id="rId5"/>
    <p:sldLayoutId id="2147483714" r:id="rId6"/>
    <p:sldLayoutId id="2147483720" r:id="rId7"/>
    <p:sldLayoutId id="2147483721" r:id="rId8"/>
    <p:sldLayoutId id="2147483713" r:id="rId9"/>
    <p:sldLayoutId id="2147483712" r:id="rId10"/>
  </p:sldLayoutIdLst>
  <p:txStyles>
    <p:titleStyle>
      <a:lvl1pPr algn="l" rtl="1" eaLnBrk="0" fontAlgn="base" hangingPunct="0">
        <a:spcBef>
          <a:spcPct val="0"/>
        </a:spcBef>
        <a:spcAft>
          <a:spcPct val="0"/>
        </a:spcAft>
        <a:defRPr sz="3000" kern="1200" cap="small">
          <a:solidFill>
            <a:schemeClr val="tx2"/>
          </a:solidFill>
          <a:latin typeface="+mj-lt"/>
          <a:ea typeface="+mj-ea"/>
          <a:cs typeface="+mj-cs"/>
        </a:defRPr>
      </a:lvl1pPr>
      <a:lvl2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2pPr>
      <a:lvl3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3pPr>
      <a:lvl4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4pPr>
      <a:lvl5pPr algn="l" rtl="1" eaLnBrk="0" fontAlgn="base" hangingPunct="0">
        <a:spcBef>
          <a:spcPct val="0"/>
        </a:spcBef>
        <a:spcAft>
          <a:spcPct val="0"/>
        </a:spcAft>
        <a:defRPr sz="3000">
          <a:solidFill>
            <a:schemeClr val="tx2"/>
          </a:solidFill>
          <a:latin typeface="Century Schoolbook" pitchFamily="18" charset="0"/>
          <a:cs typeface="Times New Roman" pitchFamily="18" charset="0"/>
        </a:defRPr>
      </a:lvl5pPr>
      <a:lvl6pPr marL="457200" algn="l" rtl="1" fontAlgn="base">
        <a:spcBef>
          <a:spcPct val="0"/>
        </a:spcBef>
        <a:spcAft>
          <a:spcPct val="0"/>
        </a:spcAft>
        <a:defRPr sz="3000">
          <a:solidFill>
            <a:schemeClr val="tx2"/>
          </a:solidFill>
          <a:latin typeface="Century Schoolbook" pitchFamily="18" charset="0"/>
          <a:cs typeface="Times New Roman" pitchFamily="18" charset="0"/>
        </a:defRPr>
      </a:lvl6pPr>
      <a:lvl7pPr marL="914400" algn="l" rtl="1" fontAlgn="base">
        <a:spcBef>
          <a:spcPct val="0"/>
        </a:spcBef>
        <a:spcAft>
          <a:spcPct val="0"/>
        </a:spcAft>
        <a:defRPr sz="3000">
          <a:solidFill>
            <a:schemeClr val="tx2"/>
          </a:solidFill>
          <a:latin typeface="Century Schoolbook" pitchFamily="18" charset="0"/>
          <a:cs typeface="Times New Roman" pitchFamily="18" charset="0"/>
        </a:defRPr>
      </a:lvl7pPr>
      <a:lvl8pPr marL="1371600" algn="l" rtl="1" fontAlgn="base">
        <a:spcBef>
          <a:spcPct val="0"/>
        </a:spcBef>
        <a:spcAft>
          <a:spcPct val="0"/>
        </a:spcAft>
        <a:defRPr sz="3000">
          <a:solidFill>
            <a:schemeClr val="tx2"/>
          </a:solidFill>
          <a:latin typeface="Century Schoolbook" pitchFamily="18" charset="0"/>
          <a:cs typeface="Times New Roman" pitchFamily="18" charset="0"/>
        </a:defRPr>
      </a:lvl8pPr>
      <a:lvl9pPr marL="1828800" algn="l" rtl="1" fontAlgn="base">
        <a:spcBef>
          <a:spcPct val="0"/>
        </a:spcBef>
        <a:spcAft>
          <a:spcPct val="0"/>
        </a:spcAft>
        <a:defRPr sz="3000">
          <a:solidFill>
            <a:schemeClr val="tx2"/>
          </a:solidFill>
          <a:latin typeface="Century Schoolbook" pitchFamily="18" charset="0"/>
          <a:cs typeface="Times New Roman" pitchFamily="18" charset="0"/>
        </a:defRPr>
      </a:lvl9pPr>
    </p:titleStyle>
    <p:bodyStyle>
      <a:lvl1pPr marL="273050" indent="-273050" algn="r" rtl="1" eaLnBrk="0" fontAlgn="base" hangingPunct="0">
        <a:spcBef>
          <a:spcPts val="600"/>
        </a:spcBef>
        <a:spcAft>
          <a:spcPct val="0"/>
        </a:spcAft>
        <a:buClr>
          <a:schemeClr val="accent1"/>
        </a:buClr>
        <a:buSzPct val="70000"/>
        <a:buFont typeface="Wingdings" panose="05000000000000000000" pitchFamily="2" charset="2"/>
        <a:buChar char=""/>
        <a:defRPr sz="2400" kern="1200">
          <a:solidFill>
            <a:schemeClr val="tx1"/>
          </a:solidFill>
          <a:latin typeface="+mn-lt"/>
          <a:ea typeface="+mn-ea"/>
          <a:cs typeface="+mn-cs"/>
        </a:defRPr>
      </a:lvl1pPr>
      <a:lvl2pPr marL="639763" indent="-273050" algn="r" rtl="1" eaLnBrk="0" fontAlgn="base" hangingPunct="0">
        <a:spcBef>
          <a:spcPct val="20000"/>
        </a:spcBef>
        <a:spcAft>
          <a:spcPct val="0"/>
        </a:spcAft>
        <a:buClr>
          <a:schemeClr val="accent1"/>
        </a:buClr>
        <a:buSzPct val="80000"/>
        <a:buFont typeface="Wingdings 2" panose="05020102010507070707" pitchFamily="18" charset="2"/>
        <a:buChar char=""/>
        <a:defRPr sz="2100" kern="1200">
          <a:solidFill>
            <a:schemeClr val="tx1"/>
          </a:solidFill>
          <a:latin typeface="+mn-lt"/>
          <a:ea typeface="+mn-ea"/>
          <a:cs typeface="+mn-cs"/>
        </a:defRPr>
      </a:lvl2pPr>
      <a:lvl3pPr marL="914400" indent="-182563" algn="r" rtl="1" eaLnBrk="0" fontAlgn="base" hangingPunct="0">
        <a:spcBef>
          <a:spcPct val="20000"/>
        </a:spcBef>
        <a:spcAft>
          <a:spcPct val="0"/>
        </a:spcAft>
        <a:buClr>
          <a:srgbClr val="E0752F"/>
        </a:buClr>
        <a:buSzPct val="60000"/>
        <a:buFont typeface="Wingdings" panose="05000000000000000000" pitchFamily="2" charset="2"/>
        <a:buChar char=""/>
        <a:defRPr kern="1200">
          <a:solidFill>
            <a:schemeClr val="tx1"/>
          </a:solidFill>
          <a:latin typeface="+mn-lt"/>
          <a:ea typeface="+mn-ea"/>
          <a:cs typeface="+mn-cs"/>
        </a:defRPr>
      </a:lvl3pPr>
      <a:lvl4pPr marL="1187450" indent="-182563" algn="r" rtl="1" eaLnBrk="0" fontAlgn="base" hangingPunct="0">
        <a:spcBef>
          <a:spcPct val="20000"/>
        </a:spcBef>
        <a:spcAft>
          <a:spcPct val="0"/>
        </a:spcAft>
        <a:buClr>
          <a:srgbClr val="FEC3AE"/>
        </a:buClr>
        <a:buSzPct val="60000"/>
        <a:buFont typeface="Wingdings" panose="05000000000000000000" pitchFamily="2" charset="2"/>
        <a:buChar char=""/>
        <a:defRPr kern="1200">
          <a:solidFill>
            <a:schemeClr val="tx1"/>
          </a:solidFill>
          <a:latin typeface="+mn-lt"/>
          <a:ea typeface="+mn-ea"/>
          <a:cs typeface="+mn-cs"/>
        </a:defRPr>
      </a:lvl4pPr>
      <a:lvl5pPr marL="1462088" indent="-182563" algn="r" rtl="1" eaLnBrk="0" fontAlgn="base" hangingPunct="0">
        <a:spcBef>
          <a:spcPct val="20000"/>
        </a:spcBef>
        <a:spcAft>
          <a:spcPct val="0"/>
        </a:spcAft>
        <a:buClr>
          <a:srgbClr val="BDCAE9"/>
        </a:buClr>
        <a:buSzPct val="68000"/>
        <a:buFont typeface="Wingdings 2" panose="05020102010507070707" pitchFamily="18" charset="2"/>
        <a:buChar char=""/>
        <a:defRPr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 Target="slide3.xml"/><Relationship Id="rId7"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 Target="slide14.xml"/><Relationship Id="rId5" Type="http://schemas.openxmlformats.org/officeDocument/2006/relationships/slide" Target="slide8.xml"/><Relationship Id="rId4" Type="http://schemas.openxmlformats.org/officeDocument/2006/relationships/slide" Target="slide12.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ar.ofek.cet.ac.il/units/ar/ExternalItem.aspx?BottomFrame=http://science.cet.ac.il/science/matter-ar/activity8.asp&amp;sSubjectKey=science" TargetMode="External"/><Relationship Id="rId2" Type="http://schemas.openxmlformats.org/officeDocument/2006/relationships/hyperlink" Target="http://www.cet.ac.il/hatav/science/Simulations/cube.asp" TargetMode="External"/><Relationship Id="rId1" Type="http://schemas.openxmlformats.org/officeDocument/2006/relationships/slideLayout" Target="../slideLayouts/slideLayout1.xml"/><Relationship Id="rId5" Type="http://schemas.openxmlformats.org/officeDocument/2006/relationships/slide" Target="slide1.xml"/><Relationship Id="rId4" Type="http://schemas.openxmlformats.org/officeDocument/2006/relationships/image" Target="../media/image10.gi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control" Target="../activeX/activeX1.xml"/><Relationship Id="rId1" Type="http://schemas.openxmlformats.org/officeDocument/2006/relationships/vmlDrawing" Target="../drawings/vmlDrawing1.vml"/><Relationship Id="rId5" Type="http://schemas.openxmlformats.org/officeDocument/2006/relationships/image" Target="../media/image11.wmf"/><Relationship Id="rId4" Type="http://schemas.openxmlformats.org/officeDocument/2006/relationships/slide" Target="slide1.xml"/></Relationships>
</file>

<file path=ppt/slides/_rels/slide1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slide" Target="slide18.xml"/><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9.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slide" Target="slide23.xml"/></Relationships>
</file>

<file path=ppt/slides/_rels/slide16.xml.rels><?xml version="1.0" encoding="UTF-8" standalone="yes"?>
<Relationships xmlns="http://schemas.openxmlformats.org/package/2006/relationships"><Relationship Id="rId3" Type="http://schemas.openxmlformats.org/officeDocument/2006/relationships/slide" Target="slide20.xml"/><Relationship Id="rId2" Type="http://schemas.openxmlformats.org/officeDocument/2006/relationships/slide" Target="slide23.xml"/><Relationship Id="rId1" Type="http://schemas.openxmlformats.org/officeDocument/2006/relationships/slideLayout" Target="../slideLayouts/slideLayout1.xml"/><Relationship Id="rId5" Type="http://schemas.openxmlformats.org/officeDocument/2006/relationships/image" Target="../media/image14.gif"/><Relationship Id="rId4" Type="http://schemas.openxmlformats.org/officeDocument/2006/relationships/slide" Target="slide24.xml"/></Relationships>
</file>

<file path=ppt/slides/_rels/slide17.xml.rels><?xml version="1.0" encoding="UTF-8" standalone="yes"?>
<Relationships xmlns="http://schemas.openxmlformats.org/package/2006/relationships"><Relationship Id="rId3" Type="http://schemas.openxmlformats.org/officeDocument/2006/relationships/slide" Target="slide25.xml"/><Relationship Id="rId2" Type="http://schemas.openxmlformats.org/officeDocument/2006/relationships/slide" Target="slide21.xml"/><Relationship Id="rId1" Type="http://schemas.openxmlformats.org/officeDocument/2006/relationships/slideLayout" Target="../slideLayouts/slideLayout1.xml"/><Relationship Id="rId6" Type="http://schemas.openxmlformats.org/officeDocument/2006/relationships/slide" Target="slide1.xml"/><Relationship Id="rId5" Type="http://schemas.openxmlformats.org/officeDocument/2006/relationships/image" Target="../media/image15.gif"/><Relationship Id="rId4" Type="http://schemas.openxmlformats.org/officeDocument/2006/relationships/slide" Target="slide22.xml"/></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slide" Target="slide14.xml"/></Relationships>
</file>

<file path=ppt/slides/_rels/slide19.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slide" Target="slide15.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4.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slide" Target="slide16.xml"/></Relationships>
</file>

<file path=ppt/slides/_rels/slide2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audio" Target="../media/audio1.wav"/><Relationship Id="rId1" Type="http://schemas.openxmlformats.org/officeDocument/2006/relationships/slideLayout" Target="../slideLayouts/slideLayout3.xml"/><Relationship Id="rId4" Type="http://schemas.openxmlformats.org/officeDocument/2006/relationships/slide" Target="slide17.xml"/></Relationships>
</file>

<file path=ppt/slides/_rels/slide2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audio" Target="../media/audio2.wav"/><Relationship Id="rId1" Type="http://schemas.openxmlformats.org/officeDocument/2006/relationships/slideLayout" Target="../slideLayouts/slideLayout4.xml"/><Relationship Id="rId4" Type="http://schemas.openxmlformats.org/officeDocument/2006/relationships/slide" Target="slide15.xml"/></Relationships>
</file>

<file path=ppt/slides/_rels/slide23.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audio" Target="../media/audio2.wav"/><Relationship Id="rId1" Type="http://schemas.openxmlformats.org/officeDocument/2006/relationships/slideLayout" Target="../slideLayouts/slideLayout4.xml"/><Relationship Id="rId4" Type="http://schemas.openxmlformats.org/officeDocument/2006/relationships/slide" Target="slide16.xml"/></Relationships>
</file>

<file path=ppt/slides/_rels/slide2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audio" Target="../media/audio2.wav"/><Relationship Id="rId1" Type="http://schemas.openxmlformats.org/officeDocument/2006/relationships/slideLayout" Target="../slideLayouts/slideLayout4.xml"/><Relationship Id="rId4" Type="http://schemas.openxmlformats.org/officeDocument/2006/relationships/slide" Target="slide17.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audio" Target="../media/audio2.wav"/><Relationship Id="rId1" Type="http://schemas.openxmlformats.org/officeDocument/2006/relationships/slideLayout" Target="../slideLayouts/slideLayout4.xml"/><Relationship Id="rId4" Type="http://schemas.openxmlformats.org/officeDocument/2006/relationships/slide" Target="slide17.xml"/></Relationships>
</file>

<file path=ppt/slides/_rels/slide3.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קבוצה 5"/>
          <p:cNvGrpSpPr>
            <a:grpSpLocks/>
          </p:cNvGrpSpPr>
          <p:nvPr/>
        </p:nvGrpSpPr>
        <p:grpSpPr bwMode="auto">
          <a:xfrm>
            <a:off x="1476375" y="2565400"/>
            <a:ext cx="2413000" cy="1206500"/>
            <a:chOff x="4214846" y="1928825"/>
            <a:chExt cx="2413543" cy="1206771"/>
          </a:xfrm>
        </p:grpSpPr>
        <p:sp>
          <p:nvSpPr>
            <p:cNvPr id="7" name="מלבן מעוגל 6"/>
            <p:cNvSpPr/>
            <p:nvPr/>
          </p:nvSpPr>
          <p:spPr>
            <a:xfrm>
              <a:off x="4214846" y="1928825"/>
              <a:ext cx="2413543" cy="1206771"/>
            </a:xfrm>
            <a:prstGeom prst="roundRect">
              <a:avLst/>
            </a:prstGeom>
            <a:blipFill rotWithShape="0">
              <a:blip r:embed="rId2" cstate="print"/>
              <a:tile tx="0" ty="0" sx="100000" sy="100000" flip="none" algn="tl"/>
            </a:blipFill>
            <a:ln>
              <a:solidFill>
                <a:schemeClr val="bg2">
                  <a:lumMod val="10000"/>
                </a:schemeClr>
              </a:solidFill>
              <a:prstDash val="lgDashDotDot"/>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8" name="מלבן 7"/>
            <p:cNvSpPr/>
            <p:nvPr/>
          </p:nvSpPr>
          <p:spPr>
            <a:xfrm>
              <a:off x="4273597" y="1987576"/>
              <a:ext cx="2296042" cy="1089270"/>
            </a:xfrm>
            <a:prstGeom prst="rect">
              <a:avLst/>
            </a:prstGeom>
          </p:spPr>
          <p:style>
            <a:lnRef idx="0">
              <a:scrgbClr r="0" g="0" b="0"/>
            </a:lnRef>
            <a:fillRef idx="0">
              <a:scrgbClr r="0" g="0" b="0"/>
            </a:fillRef>
            <a:effectRef idx="0">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r>
                <a:rPr lang="ar-SA" sz="3200" dirty="0">
                  <a:solidFill>
                    <a:schemeClr val="accent1">
                      <a:lumMod val="75000"/>
                    </a:schemeClr>
                  </a:solidFill>
                  <a:hlinkClick r:id="rId3" action="ppaction://hlinksldjump"/>
                </a:rPr>
                <a:t>حالات المادة</a:t>
              </a:r>
              <a:endParaRPr lang="he-IL" sz="3200" dirty="0">
                <a:solidFill>
                  <a:schemeClr val="accent1">
                    <a:lumMod val="75000"/>
                  </a:schemeClr>
                </a:solidFill>
              </a:endParaRPr>
            </a:p>
          </p:txBody>
        </p:sp>
      </p:grpSp>
      <p:grpSp>
        <p:nvGrpSpPr>
          <p:cNvPr id="10243" name="קבוצה 8"/>
          <p:cNvGrpSpPr>
            <a:grpSpLocks/>
          </p:cNvGrpSpPr>
          <p:nvPr/>
        </p:nvGrpSpPr>
        <p:grpSpPr bwMode="auto">
          <a:xfrm>
            <a:off x="3276600" y="4365625"/>
            <a:ext cx="2413000" cy="1206500"/>
            <a:chOff x="3806868" y="4392427"/>
            <a:chExt cx="2413543" cy="1206771"/>
          </a:xfrm>
        </p:grpSpPr>
        <p:sp>
          <p:nvSpPr>
            <p:cNvPr id="10" name="מלבן מעוגל 9"/>
            <p:cNvSpPr/>
            <p:nvPr/>
          </p:nvSpPr>
          <p:spPr>
            <a:xfrm>
              <a:off x="3806868" y="4392427"/>
              <a:ext cx="2413543" cy="1206771"/>
            </a:xfrm>
            <a:prstGeom prst="roundRect">
              <a:avLst/>
            </a:prstGeom>
            <a:blipFill rotWithShape="0">
              <a:blip r:embed="rId2" cstate="print"/>
              <a:tile tx="0" ty="0" sx="100000" sy="100000" flip="none" algn="tl"/>
            </a:blipFill>
            <a:ln>
              <a:solidFill>
                <a:schemeClr val="tx1">
                  <a:lumMod val="95000"/>
                  <a:lumOff val="5000"/>
                </a:schemeClr>
              </a:solidFill>
              <a:prstDash val="lgDashDotDot"/>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1" name="מלבן 10"/>
            <p:cNvSpPr/>
            <p:nvPr/>
          </p:nvSpPr>
          <p:spPr>
            <a:xfrm>
              <a:off x="3865619" y="4451178"/>
              <a:ext cx="2296042" cy="1089270"/>
            </a:xfrm>
            <a:prstGeom prst="rect">
              <a:avLst/>
            </a:prstGeom>
          </p:spPr>
          <p:style>
            <a:lnRef idx="0">
              <a:scrgbClr r="0" g="0" b="0"/>
            </a:lnRef>
            <a:fillRef idx="0">
              <a:scrgbClr r="0" g="0" b="0"/>
            </a:fillRef>
            <a:effectRef idx="0">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r>
                <a:rPr lang="ar-SA" sz="3200" dirty="0">
                  <a:solidFill>
                    <a:schemeClr val="tx1">
                      <a:lumMod val="95000"/>
                      <a:lumOff val="5000"/>
                    </a:schemeClr>
                  </a:solidFill>
                  <a:hlinkClick r:id="rId4" action="ppaction://hlinksldjump"/>
                </a:rPr>
                <a:t>روابط على شبكة الانترنت</a:t>
              </a:r>
              <a:endParaRPr lang="he-IL" sz="3200" dirty="0">
                <a:solidFill>
                  <a:schemeClr val="tx1">
                    <a:lumMod val="95000"/>
                    <a:lumOff val="5000"/>
                  </a:schemeClr>
                </a:solidFill>
              </a:endParaRPr>
            </a:p>
          </p:txBody>
        </p:sp>
      </p:grpSp>
      <p:grpSp>
        <p:nvGrpSpPr>
          <p:cNvPr id="10244" name="קבוצה 11"/>
          <p:cNvGrpSpPr>
            <a:grpSpLocks/>
          </p:cNvGrpSpPr>
          <p:nvPr/>
        </p:nvGrpSpPr>
        <p:grpSpPr bwMode="auto">
          <a:xfrm>
            <a:off x="6011863" y="4365625"/>
            <a:ext cx="2413000" cy="1206500"/>
            <a:chOff x="0" y="2073203"/>
            <a:chExt cx="2413543" cy="1206771"/>
          </a:xfrm>
        </p:grpSpPr>
        <p:sp>
          <p:nvSpPr>
            <p:cNvPr id="13" name="מלבן מעוגל 12"/>
            <p:cNvSpPr/>
            <p:nvPr/>
          </p:nvSpPr>
          <p:spPr>
            <a:xfrm>
              <a:off x="0" y="2073203"/>
              <a:ext cx="2413543" cy="1206771"/>
            </a:xfrm>
            <a:prstGeom prst="roundRect">
              <a:avLst/>
            </a:prstGeom>
            <a:blipFill rotWithShape="0">
              <a:blip r:embed="rId2" cstate="print"/>
              <a:tile tx="0" ty="0" sx="100000" sy="100000" flip="none" algn="tl"/>
            </a:blipFill>
            <a:ln>
              <a:solidFill>
                <a:schemeClr val="tx1">
                  <a:lumMod val="95000"/>
                  <a:lumOff val="5000"/>
                </a:schemeClr>
              </a:solidFill>
              <a:prstDash val="lgDashDotDot"/>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4" name="מלבן 13"/>
            <p:cNvSpPr/>
            <p:nvPr/>
          </p:nvSpPr>
          <p:spPr>
            <a:xfrm>
              <a:off x="58750" y="2131954"/>
              <a:ext cx="2296042" cy="1089270"/>
            </a:xfrm>
            <a:prstGeom prst="rect">
              <a:avLst/>
            </a:prstGeom>
          </p:spPr>
          <p:style>
            <a:lnRef idx="0">
              <a:scrgbClr r="0" g="0" b="0"/>
            </a:lnRef>
            <a:fillRef idx="0">
              <a:scrgbClr r="0" g="0" b="0"/>
            </a:fillRef>
            <a:effectRef idx="0">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r>
                <a:rPr lang="ar-SA" sz="3200" dirty="0">
                  <a:solidFill>
                    <a:schemeClr val="tx1">
                      <a:lumMod val="95000"/>
                      <a:lumOff val="5000"/>
                    </a:schemeClr>
                  </a:solidFill>
                  <a:hlinkClick r:id="rId5" action="ppaction://hlinksldjump"/>
                </a:rPr>
                <a:t>الانتقال بين حالات المادة</a:t>
              </a:r>
              <a:endParaRPr lang="he-IL" sz="3200" dirty="0">
                <a:solidFill>
                  <a:schemeClr val="tx1">
                    <a:lumMod val="95000"/>
                    <a:lumOff val="5000"/>
                  </a:schemeClr>
                </a:solidFill>
              </a:endParaRPr>
            </a:p>
          </p:txBody>
        </p:sp>
      </p:grpSp>
      <p:grpSp>
        <p:nvGrpSpPr>
          <p:cNvPr id="10245" name="קבוצה 14"/>
          <p:cNvGrpSpPr>
            <a:grpSpLocks/>
          </p:cNvGrpSpPr>
          <p:nvPr/>
        </p:nvGrpSpPr>
        <p:grpSpPr bwMode="auto">
          <a:xfrm>
            <a:off x="323850" y="4365625"/>
            <a:ext cx="2413000" cy="1206500"/>
            <a:chOff x="394404" y="4587103"/>
            <a:chExt cx="2413543" cy="1206771"/>
          </a:xfrm>
        </p:grpSpPr>
        <p:sp>
          <p:nvSpPr>
            <p:cNvPr id="16" name="מלבן מעוגל 15"/>
            <p:cNvSpPr/>
            <p:nvPr/>
          </p:nvSpPr>
          <p:spPr>
            <a:xfrm>
              <a:off x="394404" y="4587103"/>
              <a:ext cx="2413543" cy="1206771"/>
            </a:xfrm>
            <a:prstGeom prst="roundRect">
              <a:avLst/>
            </a:prstGeom>
            <a:blipFill rotWithShape="0">
              <a:blip r:embed="rId2" cstate="print"/>
              <a:tile tx="0" ty="0" sx="100000" sy="100000" flip="none" algn="tl"/>
            </a:blipFill>
            <a:ln>
              <a:solidFill>
                <a:schemeClr val="tx1">
                  <a:lumMod val="95000"/>
                  <a:lumOff val="5000"/>
                </a:schemeClr>
              </a:solidFill>
              <a:prstDash val="lgDashDotDot"/>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7" name="מלבן 16"/>
            <p:cNvSpPr/>
            <p:nvPr/>
          </p:nvSpPr>
          <p:spPr>
            <a:xfrm>
              <a:off x="434101" y="4637914"/>
              <a:ext cx="2296042" cy="1089270"/>
            </a:xfrm>
            <a:prstGeom prst="rect">
              <a:avLst/>
            </a:prstGeom>
          </p:spPr>
          <p:style>
            <a:lnRef idx="0">
              <a:scrgbClr r="0" g="0" b="0"/>
            </a:lnRef>
            <a:fillRef idx="0">
              <a:scrgbClr r="0" g="0" b="0"/>
            </a:fillRef>
            <a:effectRef idx="0">
              <a:scrgbClr r="0" g="0" b="0"/>
            </a:effectRef>
            <a:fontRef idx="minor">
              <a:schemeClr val="lt1"/>
            </a:fontRef>
          </p:style>
          <p:txBody>
            <a:bodyPr lIns="121920" tIns="121920" rIns="121920" bIns="121920" spcCol="1270" anchor="ctr"/>
            <a:lstStyle/>
            <a:p>
              <a:pPr algn="ctr" defTabSz="1422400" fontAlgn="auto">
                <a:lnSpc>
                  <a:spcPct val="90000"/>
                </a:lnSpc>
                <a:spcAft>
                  <a:spcPct val="35000"/>
                </a:spcAft>
                <a:defRPr/>
              </a:pPr>
              <a:r>
                <a:rPr lang="ar-SA" sz="3200" dirty="0">
                  <a:solidFill>
                    <a:schemeClr val="tx1">
                      <a:lumMod val="95000"/>
                      <a:lumOff val="5000"/>
                    </a:schemeClr>
                  </a:solidFill>
                  <a:hlinkClick r:id="rId6" action="ppaction://hlinksldjump"/>
                </a:rPr>
                <a:t>أسئلة حول الموضوع</a:t>
              </a:r>
              <a:endParaRPr lang="he-IL" sz="3200" dirty="0">
                <a:solidFill>
                  <a:schemeClr val="tx1">
                    <a:lumMod val="95000"/>
                    <a:lumOff val="5000"/>
                  </a:schemeClr>
                </a:solidFill>
              </a:endParaRPr>
            </a:p>
          </p:txBody>
        </p:sp>
      </p:grpSp>
      <p:grpSp>
        <p:nvGrpSpPr>
          <p:cNvPr id="10246" name="קבוצה 17"/>
          <p:cNvGrpSpPr>
            <a:grpSpLocks/>
          </p:cNvGrpSpPr>
          <p:nvPr/>
        </p:nvGrpSpPr>
        <p:grpSpPr bwMode="auto">
          <a:xfrm>
            <a:off x="2786063" y="500063"/>
            <a:ext cx="3571875" cy="1206500"/>
            <a:chOff x="2115095" y="421323"/>
            <a:chExt cx="2413543" cy="1206771"/>
          </a:xfrm>
        </p:grpSpPr>
        <p:sp>
          <p:nvSpPr>
            <p:cNvPr id="19" name="מלבן מעוגל 18"/>
            <p:cNvSpPr/>
            <p:nvPr/>
          </p:nvSpPr>
          <p:spPr>
            <a:xfrm>
              <a:off x="2115095" y="421323"/>
              <a:ext cx="2413543" cy="1206771"/>
            </a:xfrm>
            <a:prstGeom prst="roundRect">
              <a:avLst/>
            </a:prstGeom>
            <a:blipFill rotWithShape="0">
              <a:blip r:embed="rId2" cstate="print"/>
              <a:tile tx="0" ty="0" sx="100000" sy="100000" flip="none" algn="tl"/>
            </a:blipFill>
            <a:ln>
              <a:solidFill>
                <a:schemeClr val="tx1">
                  <a:lumMod val="95000"/>
                  <a:lumOff val="5000"/>
                </a:schemeClr>
              </a:solidFill>
              <a:prstDash val="lgDashDotDot"/>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20" name="מלבן 19"/>
            <p:cNvSpPr/>
            <p:nvPr/>
          </p:nvSpPr>
          <p:spPr>
            <a:xfrm>
              <a:off x="2174092" y="480073"/>
              <a:ext cx="2295548" cy="1089270"/>
            </a:xfrm>
            <a:prstGeom prst="rect">
              <a:avLst/>
            </a:prstGeom>
          </p:spPr>
          <p:style>
            <a:lnRef idx="0">
              <a:scrgbClr r="0" g="0" b="0"/>
            </a:lnRef>
            <a:fillRef idx="0">
              <a:scrgbClr r="0" g="0" b="0"/>
            </a:fillRef>
            <a:effectRef idx="0">
              <a:scrgbClr r="0" g="0" b="0"/>
            </a:effectRef>
            <a:fontRef idx="minor">
              <a:schemeClr val="lt1"/>
            </a:fontRef>
          </p:style>
          <p:txBody>
            <a:bodyPr lIns="137160" tIns="137160" rIns="137160" bIns="137160" spcCol="1270" anchor="ctr"/>
            <a:lstStyle/>
            <a:p>
              <a:pPr algn="ctr" defTabSz="1778000" fontAlgn="auto">
                <a:lnSpc>
                  <a:spcPct val="90000"/>
                </a:lnSpc>
                <a:spcAft>
                  <a:spcPct val="35000"/>
                </a:spcAft>
                <a:defRPr/>
              </a:pPr>
              <a:r>
                <a:rPr lang="ar-SA" sz="3600" dirty="0">
                  <a:solidFill>
                    <a:schemeClr val="tx2">
                      <a:lumMod val="50000"/>
                    </a:schemeClr>
                  </a:solidFill>
                </a:rPr>
                <a:t>الفهرس</a:t>
              </a:r>
              <a:endParaRPr lang="he-IL" sz="3600" dirty="0">
                <a:solidFill>
                  <a:schemeClr val="tx2">
                    <a:lumMod val="50000"/>
                  </a:schemeClr>
                </a:solidFill>
              </a:endParaRPr>
            </a:p>
          </p:txBody>
        </p:sp>
      </p:grpSp>
      <p:sp>
        <p:nvSpPr>
          <p:cNvPr id="18" name="מלבן מעוגל 17"/>
          <p:cNvSpPr/>
          <p:nvPr/>
        </p:nvSpPr>
        <p:spPr bwMode="auto">
          <a:xfrm>
            <a:off x="4932363" y="2492375"/>
            <a:ext cx="2413000" cy="1206500"/>
          </a:xfrm>
          <a:prstGeom prst="roundRect">
            <a:avLst/>
          </a:prstGeom>
          <a:blipFill rotWithShape="0">
            <a:blip r:embed="rId2" cstate="print"/>
            <a:tile tx="0" ty="0" sx="100000" sy="100000" flip="none" algn="tl"/>
          </a:blipFill>
          <a:ln>
            <a:solidFill>
              <a:schemeClr val="bg2">
                <a:lumMod val="10000"/>
              </a:schemeClr>
            </a:solidFill>
            <a:prstDash val="lgDashDotDot"/>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a:lstStyle/>
          <a:p>
            <a:pPr>
              <a:defRPr/>
            </a:pPr>
            <a:endParaRPr lang="ar-SA" dirty="0"/>
          </a:p>
          <a:p>
            <a:pPr algn="ctr">
              <a:defRPr/>
            </a:pPr>
            <a:r>
              <a:rPr lang="ar-SA" sz="2800" dirty="0">
                <a:solidFill>
                  <a:schemeClr val="accent6">
                    <a:lumMod val="50000"/>
                  </a:schemeClr>
                </a:solidFill>
                <a:hlinkClick r:id="rId7" action="ppaction://hlinksldjump"/>
              </a:rPr>
              <a:t>تعريف المادة</a:t>
            </a:r>
            <a:endParaRPr lang="ar-SA" sz="2800" dirty="0">
              <a:solidFill>
                <a:schemeClr val="accent6">
                  <a:lumMod val="50000"/>
                </a:schemeClr>
              </a:solidFill>
            </a:endParaRPr>
          </a:p>
        </p:txBody>
      </p:sp>
      <p:pic>
        <p:nvPicPr>
          <p:cNvPr id="10248" name="תמונה 20" descr="blyant.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019925" y="404813"/>
            <a:ext cx="1439863" cy="1309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תמונה 21" descr="blyant.gi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684213" y="476250"/>
            <a:ext cx="1439862"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مستطيل 1"/>
          <p:cNvSpPr/>
          <p:nvPr/>
        </p:nvSpPr>
        <p:spPr>
          <a:xfrm>
            <a:off x="4479652" y="2967335"/>
            <a:ext cx="184730" cy="923330"/>
          </a:xfrm>
          <a:prstGeom prst="rect">
            <a:avLst/>
          </a:prstGeom>
          <a:noFill/>
        </p:spPr>
        <p:txBody>
          <a:bodyPr wrap="none" lIns="91440" tIns="45720" rIns="91440" bIns="45720">
            <a:spAutoFit/>
          </a:bodyPr>
          <a:lstStyle/>
          <a:p>
            <a:pPr algn="ctr"/>
            <a:endParaRPr lang="ar-SA" sz="5400" b="0" cap="none" spc="0">
              <a:ln w="0"/>
              <a:solidFill>
                <a:schemeClr val="tx1"/>
              </a:solidFill>
              <a:effectLst>
                <a:outerShdw blurRad="38100" dist="19050" dir="2700000" algn="tl" rotWithShape="0">
                  <a:schemeClr val="dk1">
                    <a:alpha val="40000"/>
                  </a:scheme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28625" y="285750"/>
            <a:ext cx="7467600" cy="1143000"/>
          </a:xfrm>
        </p:spPr>
        <p:txBody>
          <a:bodyPr>
            <a:normAutofit fontScale="90000"/>
          </a:bodyPr>
          <a:lstStyle/>
          <a:p>
            <a:pPr algn="r" eaLnBrk="1" fontAlgn="auto" hangingPunct="1">
              <a:spcAft>
                <a:spcPts val="0"/>
              </a:spcAft>
              <a:defRPr/>
            </a:pPr>
            <a:r>
              <a:rPr lang="ar-SA" dirty="0" smtClean="0">
                <a:solidFill>
                  <a:srgbClr val="990000"/>
                </a:solidFill>
                <a:latin typeface="Calibri" pitchFamily="34" charset="0"/>
              </a:rPr>
              <a:t/>
            </a:r>
            <a:br>
              <a:rPr lang="ar-SA" dirty="0" smtClean="0">
                <a:solidFill>
                  <a:srgbClr val="990000"/>
                </a:solidFill>
                <a:latin typeface="Calibri" pitchFamily="34" charset="0"/>
              </a:rPr>
            </a:br>
            <a:r>
              <a:rPr lang="ar-SA" dirty="0" err="1" smtClean="0">
                <a:solidFill>
                  <a:srgbClr val="990000"/>
                </a:solidFill>
                <a:latin typeface="Calibri" pitchFamily="34" charset="0"/>
              </a:rPr>
              <a:t>اجمال</a:t>
            </a:r>
            <a:r>
              <a:rPr lang="ar-SA" dirty="0" smtClean="0">
                <a:solidFill>
                  <a:srgbClr val="990000"/>
                </a:solidFill>
                <a:latin typeface="Calibri" pitchFamily="34" charset="0"/>
              </a:rPr>
              <a:t>- تحول المادة من حالة </a:t>
            </a:r>
            <a:r>
              <a:rPr lang="ar-SA" dirty="0" err="1" smtClean="0">
                <a:solidFill>
                  <a:srgbClr val="990000"/>
                </a:solidFill>
                <a:latin typeface="Calibri" pitchFamily="34" charset="0"/>
              </a:rPr>
              <a:t>الى</a:t>
            </a:r>
            <a:r>
              <a:rPr lang="ar-SA" dirty="0" smtClean="0">
                <a:solidFill>
                  <a:srgbClr val="990000"/>
                </a:solidFill>
                <a:latin typeface="Calibri" pitchFamily="34" charset="0"/>
              </a:rPr>
              <a:t> </a:t>
            </a:r>
            <a:r>
              <a:rPr lang="ar-SA" dirty="0" err="1" smtClean="0">
                <a:solidFill>
                  <a:srgbClr val="990000"/>
                </a:solidFill>
                <a:latin typeface="Calibri" pitchFamily="34" charset="0"/>
              </a:rPr>
              <a:t>اخرى</a:t>
            </a:r>
            <a:r>
              <a:rPr lang="ar-SA" dirty="0" smtClean="0">
                <a:solidFill>
                  <a:srgbClr val="990000"/>
                </a:solidFill>
                <a:latin typeface="Calibri" pitchFamily="34" charset="0"/>
              </a:rPr>
              <a:t> على محور درجة الحرارة</a:t>
            </a:r>
            <a:r>
              <a:rPr lang="en-US" dirty="0" smtClean="0">
                <a:solidFill>
                  <a:srgbClr val="990000"/>
                </a:solidFill>
                <a:latin typeface="Calibri" pitchFamily="34" charset="0"/>
              </a:rPr>
              <a:t/>
            </a:r>
            <a:br>
              <a:rPr lang="en-US" dirty="0" smtClean="0">
                <a:solidFill>
                  <a:srgbClr val="990000"/>
                </a:solidFill>
                <a:latin typeface="Calibri" pitchFamily="34" charset="0"/>
              </a:rPr>
            </a:br>
            <a:endParaRPr lang="he-IL" dirty="0"/>
          </a:p>
        </p:txBody>
      </p:sp>
      <p:sp>
        <p:nvSpPr>
          <p:cNvPr id="19459" name="מציין מיקום תוכן 2"/>
          <p:cNvSpPr>
            <a:spLocks noGrp="1"/>
          </p:cNvSpPr>
          <p:nvPr>
            <p:ph sz="quarter" idx="1"/>
          </p:nvPr>
        </p:nvSpPr>
        <p:spPr>
          <a:xfrm>
            <a:off x="468313" y="908050"/>
            <a:ext cx="7467600" cy="4873625"/>
          </a:xfrm>
        </p:spPr>
        <p:txBody>
          <a:bodyPr/>
          <a:lstStyle/>
          <a:p>
            <a:pPr eaLnBrk="1" hangingPunct="1"/>
            <a:endParaRPr lang="ar-SA" altLang="en-US" smtClean="0"/>
          </a:p>
        </p:txBody>
      </p:sp>
      <p:sp>
        <p:nvSpPr>
          <p:cNvPr id="19460" name="Rectangle 12"/>
          <p:cNvSpPr>
            <a:spLocks noChangeArrowheads="1"/>
          </p:cNvSpPr>
          <p:nvPr/>
        </p:nvSpPr>
        <p:spPr bwMode="auto">
          <a:xfrm>
            <a:off x="3851275" y="2617788"/>
            <a:ext cx="1655763" cy="792162"/>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1" name="Rectangle 13"/>
          <p:cNvSpPr>
            <a:spLocks noChangeArrowheads="1"/>
          </p:cNvSpPr>
          <p:nvPr/>
        </p:nvSpPr>
        <p:spPr bwMode="auto">
          <a:xfrm>
            <a:off x="6516688" y="2617788"/>
            <a:ext cx="1368425" cy="792162"/>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2" name="AutoShape 14"/>
          <p:cNvSpPr>
            <a:spLocks noChangeArrowheads="1"/>
          </p:cNvSpPr>
          <p:nvPr/>
        </p:nvSpPr>
        <p:spPr bwMode="auto">
          <a:xfrm flipH="1">
            <a:off x="4643438" y="1643063"/>
            <a:ext cx="3143250" cy="647700"/>
          </a:xfrm>
          <a:prstGeom prst="curvedDownArrow">
            <a:avLst>
              <a:gd name="adj1" fmla="val 97823"/>
              <a:gd name="adj2" fmla="val 195690"/>
              <a:gd name="adj3" fmla="val 33333"/>
            </a:avLst>
          </a:prstGeom>
          <a:solidFill>
            <a:srgbClr val="EBCEB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3" name="AutoShape 15"/>
          <p:cNvSpPr>
            <a:spLocks noChangeArrowheads="1"/>
          </p:cNvSpPr>
          <p:nvPr/>
        </p:nvSpPr>
        <p:spPr bwMode="auto">
          <a:xfrm flipH="1">
            <a:off x="1258888" y="1827213"/>
            <a:ext cx="3313112" cy="647700"/>
          </a:xfrm>
          <a:prstGeom prst="curvedDownArrow">
            <a:avLst>
              <a:gd name="adj1" fmla="val 102304"/>
              <a:gd name="adj2" fmla="val 204608"/>
              <a:gd name="adj3" fmla="val 33333"/>
            </a:avLst>
          </a:prstGeom>
          <a:solidFill>
            <a:srgbClr val="EBCEB3"/>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4" name="AutoShape 16"/>
          <p:cNvSpPr>
            <a:spLocks noChangeArrowheads="1"/>
          </p:cNvSpPr>
          <p:nvPr/>
        </p:nvSpPr>
        <p:spPr bwMode="auto">
          <a:xfrm>
            <a:off x="1547813" y="3554413"/>
            <a:ext cx="3240087" cy="863600"/>
          </a:xfrm>
          <a:prstGeom prst="curvedUpArrow">
            <a:avLst>
              <a:gd name="adj1" fmla="val 75037"/>
              <a:gd name="adj2" fmla="val 150074"/>
              <a:gd name="adj3" fmla="val 33333"/>
            </a:avLst>
          </a:prstGeom>
          <a:solidFill>
            <a:srgbClr val="AAF4AE"/>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5" name="AutoShape 18"/>
          <p:cNvSpPr>
            <a:spLocks noChangeArrowheads="1"/>
          </p:cNvSpPr>
          <p:nvPr/>
        </p:nvSpPr>
        <p:spPr bwMode="auto">
          <a:xfrm>
            <a:off x="4787900" y="3625850"/>
            <a:ext cx="3384550" cy="863600"/>
          </a:xfrm>
          <a:prstGeom prst="curvedUpArrow">
            <a:avLst>
              <a:gd name="adj1" fmla="val 78382"/>
              <a:gd name="adj2" fmla="val 156765"/>
              <a:gd name="adj3" fmla="val 33333"/>
            </a:avLst>
          </a:prstGeom>
          <a:solidFill>
            <a:srgbClr val="AAF4AE"/>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6" name="AutoShape 19"/>
          <p:cNvSpPr>
            <a:spLocks noChangeArrowheads="1"/>
          </p:cNvSpPr>
          <p:nvPr/>
        </p:nvSpPr>
        <p:spPr bwMode="auto">
          <a:xfrm>
            <a:off x="2124075" y="4922838"/>
            <a:ext cx="6048375" cy="792162"/>
          </a:xfrm>
          <a:prstGeom prst="curvedUpArrow">
            <a:avLst>
              <a:gd name="adj1" fmla="val 152706"/>
              <a:gd name="adj2" fmla="val 305411"/>
              <a:gd name="adj3" fmla="val 33333"/>
            </a:avLst>
          </a:prstGeom>
          <a:solidFill>
            <a:srgbClr val="C8BDE1"/>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a:latin typeface="Calibri" panose="020F0502020204030204" pitchFamily="34" charset="0"/>
              <a:cs typeface="Times New Roman" panose="02020603050405020304" pitchFamily="18" charset="0"/>
            </a:endParaRPr>
          </a:p>
        </p:txBody>
      </p:sp>
      <p:sp>
        <p:nvSpPr>
          <p:cNvPr id="19467" name="Text Box 4"/>
          <p:cNvSpPr txBox="1">
            <a:spLocks noChangeArrowheads="1"/>
          </p:cNvSpPr>
          <p:nvPr/>
        </p:nvSpPr>
        <p:spPr bwMode="auto">
          <a:xfrm>
            <a:off x="6542088" y="2717800"/>
            <a:ext cx="1368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2400" b="1">
                <a:solidFill>
                  <a:schemeClr val="accent2"/>
                </a:solidFill>
                <a:latin typeface="Calibri" panose="020F0502020204030204" pitchFamily="34" charset="0"/>
                <a:cs typeface="Times New Roman" panose="02020603050405020304" pitchFamily="18" charset="0"/>
              </a:rPr>
              <a:t>غاز</a:t>
            </a:r>
            <a:endParaRPr lang="en-US" altLang="en-US">
              <a:solidFill>
                <a:schemeClr val="accent2"/>
              </a:solidFill>
              <a:latin typeface="Calibri" panose="020F0502020204030204" pitchFamily="34" charset="0"/>
              <a:cs typeface="Times New Roman" panose="02020603050405020304" pitchFamily="18" charset="0"/>
            </a:endParaRPr>
          </a:p>
        </p:txBody>
      </p:sp>
      <p:sp>
        <p:nvSpPr>
          <p:cNvPr id="19468" name="Rectangle 8"/>
          <p:cNvSpPr>
            <a:spLocks noChangeArrowheads="1"/>
          </p:cNvSpPr>
          <p:nvPr/>
        </p:nvSpPr>
        <p:spPr bwMode="auto">
          <a:xfrm>
            <a:off x="1428750" y="2717800"/>
            <a:ext cx="1439863" cy="792163"/>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ar-SA" altLang="en-US" sz="2800" b="1">
                <a:solidFill>
                  <a:schemeClr val="accent2"/>
                </a:solidFill>
                <a:latin typeface="Calibri" panose="020F0502020204030204" pitchFamily="34" charset="0"/>
                <a:cs typeface="Times New Roman" panose="02020603050405020304" pitchFamily="18" charset="0"/>
              </a:rPr>
              <a:t>صلب</a:t>
            </a:r>
            <a:endParaRPr lang="en-US" altLang="en-US" sz="2800" b="1">
              <a:solidFill>
                <a:schemeClr val="accent2"/>
              </a:solidFill>
              <a:latin typeface="Calibri" panose="020F0502020204030204" pitchFamily="34" charset="0"/>
              <a:cs typeface="Times New Roman" panose="02020603050405020304" pitchFamily="18" charset="0"/>
            </a:endParaRPr>
          </a:p>
        </p:txBody>
      </p:sp>
      <p:sp>
        <p:nvSpPr>
          <p:cNvPr id="19469" name="Rectangle 10"/>
          <p:cNvSpPr>
            <a:spLocks noChangeArrowheads="1"/>
          </p:cNvSpPr>
          <p:nvPr/>
        </p:nvSpPr>
        <p:spPr bwMode="auto">
          <a:xfrm>
            <a:off x="4478338" y="2717800"/>
            <a:ext cx="666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2400" b="1">
                <a:solidFill>
                  <a:schemeClr val="accent2"/>
                </a:solidFill>
                <a:latin typeface="Calibri" panose="020F0502020204030204" pitchFamily="34" charset="0"/>
                <a:cs typeface="Times New Roman" panose="02020603050405020304" pitchFamily="18" charset="0"/>
              </a:rPr>
              <a:t>سائل</a:t>
            </a:r>
            <a:endParaRPr lang="en-US" altLang="en-US" b="1">
              <a:solidFill>
                <a:schemeClr val="accent2"/>
              </a:solidFill>
              <a:latin typeface="Calibri" panose="020F0502020204030204" pitchFamily="34" charset="0"/>
              <a:cs typeface="Times New Roman" panose="02020603050405020304" pitchFamily="18" charset="0"/>
            </a:endParaRPr>
          </a:p>
        </p:txBody>
      </p:sp>
      <p:sp>
        <p:nvSpPr>
          <p:cNvPr id="19470" name="Text Box 20"/>
          <p:cNvSpPr txBox="1">
            <a:spLocks noChangeArrowheads="1"/>
          </p:cNvSpPr>
          <p:nvPr/>
        </p:nvSpPr>
        <p:spPr bwMode="auto">
          <a:xfrm>
            <a:off x="2652713" y="2214563"/>
            <a:ext cx="1008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2000" b="1">
                <a:solidFill>
                  <a:srgbClr val="000099"/>
                </a:solidFill>
                <a:latin typeface="Calibri" panose="020F0502020204030204" pitchFamily="34" charset="0"/>
                <a:cs typeface="Times New Roman" panose="02020603050405020304" pitchFamily="18" charset="0"/>
              </a:rPr>
              <a:t>تجمد</a:t>
            </a:r>
            <a:endParaRPr lang="en-US" altLang="en-US" sz="1400" b="1">
              <a:solidFill>
                <a:srgbClr val="000099"/>
              </a:solidFill>
              <a:latin typeface="Calibri" panose="020F0502020204030204" pitchFamily="34" charset="0"/>
              <a:cs typeface="Times New Roman" panose="02020603050405020304" pitchFamily="18" charset="0"/>
            </a:endParaRPr>
          </a:p>
        </p:txBody>
      </p:sp>
      <p:sp>
        <p:nvSpPr>
          <p:cNvPr id="19471" name="Text Box 21"/>
          <p:cNvSpPr txBox="1">
            <a:spLocks noChangeArrowheads="1"/>
          </p:cNvSpPr>
          <p:nvPr/>
        </p:nvSpPr>
        <p:spPr bwMode="auto">
          <a:xfrm>
            <a:off x="5892800" y="2214563"/>
            <a:ext cx="7921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2000" b="1">
                <a:solidFill>
                  <a:srgbClr val="000099"/>
                </a:solidFill>
                <a:latin typeface="Calibri" panose="020F0502020204030204" pitchFamily="34" charset="0"/>
                <a:cs typeface="Times New Roman" panose="02020603050405020304" pitchFamily="18" charset="0"/>
              </a:rPr>
              <a:t>تكثف</a:t>
            </a:r>
            <a:endParaRPr lang="en-US" altLang="en-US" sz="1400" b="1">
              <a:solidFill>
                <a:srgbClr val="000099"/>
              </a:solidFill>
              <a:latin typeface="Calibri" panose="020F0502020204030204" pitchFamily="34" charset="0"/>
              <a:cs typeface="Times New Roman" panose="02020603050405020304" pitchFamily="18" charset="0"/>
            </a:endParaRPr>
          </a:p>
        </p:txBody>
      </p:sp>
      <p:sp>
        <p:nvSpPr>
          <p:cNvPr id="19472" name="Text Box 22"/>
          <p:cNvSpPr txBox="1">
            <a:spLocks noChangeArrowheads="1"/>
          </p:cNvSpPr>
          <p:nvPr/>
        </p:nvSpPr>
        <p:spPr bwMode="auto">
          <a:xfrm>
            <a:off x="2509838" y="3870325"/>
            <a:ext cx="8636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1400" b="1">
                <a:solidFill>
                  <a:srgbClr val="000099"/>
                </a:solidFill>
                <a:latin typeface="Calibri" panose="020F0502020204030204" pitchFamily="34" charset="0"/>
                <a:cs typeface="Times New Roman" panose="02020603050405020304" pitchFamily="18" charset="0"/>
              </a:rPr>
              <a:t>انصهار</a:t>
            </a:r>
            <a:endParaRPr lang="en-US" altLang="en-US" sz="1400" b="1">
              <a:solidFill>
                <a:srgbClr val="000099"/>
              </a:solidFill>
              <a:latin typeface="Calibri" panose="020F0502020204030204" pitchFamily="34" charset="0"/>
              <a:cs typeface="Times New Roman" panose="02020603050405020304" pitchFamily="18" charset="0"/>
            </a:endParaRPr>
          </a:p>
        </p:txBody>
      </p:sp>
      <p:sp>
        <p:nvSpPr>
          <p:cNvPr id="19473" name="Text Box 23"/>
          <p:cNvSpPr txBox="1">
            <a:spLocks noChangeArrowheads="1"/>
          </p:cNvSpPr>
          <p:nvPr/>
        </p:nvSpPr>
        <p:spPr bwMode="auto">
          <a:xfrm>
            <a:off x="5821363" y="3870325"/>
            <a:ext cx="7921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1400" b="1">
                <a:solidFill>
                  <a:srgbClr val="000099"/>
                </a:solidFill>
                <a:latin typeface="Calibri" panose="020F0502020204030204" pitchFamily="34" charset="0"/>
                <a:cs typeface="Times New Roman" panose="02020603050405020304" pitchFamily="18" charset="0"/>
              </a:rPr>
              <a:t>غليان</a:t>
            </a:r>
            <a:endParaRPr lang="en-US" altLang="en-US" sz="1400" b="1">
              <a:solidFill>
                <a:srgbClr val="000099"/>
              </a:solidFill>
              <a:latin typeface="Calibri" panose="020F0502020204030204" pitchFamily="34" charset="0"/>
              <a:cs typeface="Times New Roman" panose="02020603050405020304" pitchFamily="18" charset="0"/>
            </a:endParaRPr>
          </a:p>
        </p:txBody>
      </p:sp>
      <p:sp>
        <p:nvSpPr>
          <p:cNvPr id="19474" name="Text Box 24"/>
          <p:cNvSpPr txBox="1">
            <a:spLocks noChangeArrowheads="1"/>
          </p:cNvSpPr>
          <p:nvPr/>
        </p:nvSpPr>
        <p:spPr bwMode="auto">
          <a:xfrm>
            <a:off x="4021138" y="5022850"/>
            <a:ext cx="15128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ar-SA" altLang="en-US" sz="3200" b="1">
                <a:solidFill>
                  <a:srgbClr val="CC3300"/>
                </a:solidFill>
                <a:latin typeface="Calibri" panose="020F0502020204030204" pitchFamily="34" charset="0"/>
                <a:cs typeface="Times New Roman" panose="02020603050405020304" pitchFamily="18" charset="0"/>
              </a:rPr>
              <a:t>تسامي</a:t>
            </a:r>
            <a:endParaRPr lang="en-US" altLang="en-US" sz="2800" b="1">
              <a:solidFill>
                <a:srgbClr val="CC3300"/>
              </a:solidFill>
              <a:latin typeface="Calibri" panose="020F0502020204030204" pitchFamily="34" charset="0"/>
              <a:cs typeface="Times New Roman" panose="02020603050405020304" pitchFamily="18" charset="0"/>
            </a:endParaRPr>
          </a:p>
        </p:txBody>
      </p:sp>
      <p:sp>
        <p:nvSpPr>
          <p:cNvPr id="20" name="Text Box 25"/>
          <p:cNvSpPr txBox="1">
            <a:spLocks noChangeArrowheads="1"/>
          </p:cNvSpPr>
          <p:nvPr/>
        </p:nvSpPr>
        <p:spPr bwMode="auto">
          <a:xfrm>
            <a:off x="755650" y="6027738"/>
            <a:ext cx="72866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Bef>
                <a:spcPct val="50000"/>
              </a:spcBef>
            </a:pPr>
            <a:r>
              <a:rPr lang="ar-SA" altLang="en-US" sz="2400" b="1">
                <a:solidFill>
                  <a:srgbClr val="CC3300"/>
                </a:solidFill>
                <a:latin typeface="Calibri" panose="020F0502020204030204" pitchFamily="34" charset="0"/>
                <a:cs typeface="Times New Roman" panose="02020603050405020304" pitchFamily="18" charset="0"/>
              </a:rPr>
              <a:t>التسامي</a:t>
            </a:r>
            <a:r>
              <a:rPr lang="he-IL" altLang="en-US" sz="2400" b="1">
                <a:solidFill>
                  <a:srgbClr val="CC3300"/>
                </a:solidFill>
                <a:latin typeface="Calibri" panose="020F0502020204030204" pitchFamily="34" charset="0"/>
                <a:cs typeface="Times New Roman" panose="02020603050405020304" pitchFamily="18" charset="0"/>
              </a:rPr>
              <a:t>– </a:t>
            </a:r>
            <a:r>
              <a:rPr lang="ar-SA" altLang="en-US" sz="2400" b="1">
                <a:solidFill>
                  <a:srgbClr val="CC3300"/>
                </a:solidFill>
                <a:latin typeface="Calibri" panose="020F0502020204030204" pitchFamily="34" charset="0"/>
                <a:cs typeface="Times New Roman" panose="02020603050405020304" pitchFamily="18" charset="0"/>
              </a:rPr>
              <a:t>تحول المادة من الحالة التراكمية الصلبة الى الحالة التراكمية الغازية مباشرة دون المرور بالحالة التراكمية السائلة</a:t>
            </a:r>
            <a:endParaRPr lang="en-US" altLang="en-US" sz="2400" b="1">
              <a:solidFill>
                <a:srgbClr val="CC3300"/>
              </a:solidFill>
              <a:latin typeface="Calibri" panose="020F0502020204030204" pitchFamily="34" charset="0"/>
              <a:cs typeface="Times New Roman" panose="02020603050405020304" pitchFamily="18" charset="0"/>
            </a:endParaRPr>
          </a:p>
        </p:txBody>
      </p:sp>
      <p:sp>
        <p:nvSpPr>
          <p:cNvPr id="21" name="לחצן פעולה: בית 20">
            <a:hlinkClick r:id="rId3" action="ppaction://hlinksldjump" highlightClick="1"/>
          </p:cNvPr>
          <p:cNvSpPr/>
          <p:nvPr/>
        </p:nvSpPr>
        <p:spPr>
          <a:xfrm>
            <a:off x="250825" y="5972175"/>
            <a:ext cx="612775" cy="76517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strips(downLeft)">
                                      <p:cBhvr>
                                        <p:cTn id="7"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eaLnBrk="1" fontAlgn="auto" hangingPunct="1">
              <a:spcAft>
                <a:spcPts val="0"/>
              </a:spcAft>
              <a:defRPr/>
            </a:pPr>
            <a:r>
              <a:rPr lang="ar-SA" b="1" dirty="0" smtClean="0">
                <a:solidFill>
                  <a:srgbClr val="CC3300"/>
                </a:solidFill>
                <a:latin typeface="Calibri" pitchFamily="34" charset="0"/>
              </a:rPr>
              <a:t>التخطيط التالي يبين تحول المادة من حالة تراكمية إلى أخرى </a:t>
            </a:r>
            <a:endParaRPr lang="he-IL" dirty="0"/>
          </a:p>
        </p:txBody>
      </p:sp>
      <p:pic>
        <p:nvPicPr>
          <p:cNvPr id="20483" name="Picture 4" descr="graph_mazav_zvira"/>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2571750" y="1571625"/>
            <a:ext cx="3989388" cy="4525963"/>
          </a:xfrm>
        </p:spPr>
      </p:pic>
      <p:sp>
        <p:nvSpPr>
          <p:cNvPr id="20484" name="מלבן 4"/>
          <p:cNvSpPr>
            <a:spLocks noChangeArrowheads="1"/>
          </p:cNvSpPr>
          <p:nvPr/>
        </p:nvSpPr>
        <p:spPr bwMode="auto">
          <a:xfrm>
            <a:off x="6642100" y="3244850"/>
            <a:ext cx="24923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ar-SA" altLang="en-US" b="1">
                <a:solidFill>
                  <a:srgbClr val="CC3300"/>
                </a:solidFill>
                <a:latin typeface="Calibri" panose="020F0502020204030204" pitchFamily="34" charset="0"/>
                <a:cs typeface="Times New Roman" panose="02020603050405020304" pitchFamily="18" charset="0"/>
              </a:rPr>
              <a:t> </a:t>
            </a:r>
            <a:endParaRPr lang="he-IL" altLang="en-US">
              <a:latin typeface="Century Schoolbook" panose="02040604050505020304" pitchFamily="18" charset="0"/>
              <a:cs typeface="Times New Roman" panose="02020603050405020304" pitchFamily="18" charset="0"/>
            </a:endParaRPr>
          </a:p>
        </p:txBody>
      </p:sp>
      <p:sp>
        <p:nvSpPr>
          <p:cNvPr id="5" name="לחצן פעולה: בית 4">
            <a:hlinkClick r:id="rId3" action="ppaction://hlinksldjump" highlightClick="1"/>
          </p:cNvPr>
          <p:cNvSpPr/>
          <p:nvPr/>
        </p:nvSpPr>
        <p:spPr>
          <a:xfrm>
            <a:off x="395288" y="5949950"/>
            <a:ext cx="720725" cy="6921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eaLnBrk="1" fontAlgn="auto" hangingPunct="1">
              <a:spcAft>
                <a:spcPts val="0"/>
              </a:spcAft>
              <a:defRPr/>
            </a:pPr>
            <a:r>
              <a:rPr lang="ar-SA" sz="4800" dirty="0" smtClean="0"/>
              <a:t>روابط على شبكة الانترنت</a:t>
            </a:r>
            <a:endParaRPr lang="he-IL" sz="4800" dirty="0"/>
          </a:p>
        </p:txBody>
      </p:sp>
      <p:sp>
        <p:nvSpPr>
          <p:cNvPr id="21507" name="מציין מיקום תוכן 2"/>
          <p:cNvSpPr>
            <a:spLocks noGrp="1"/>
          </p:cNvSpPr>
          <p:nvPr>
            <p:ph sz="quarter" idx="1"/>
          </p:nvPr>
        </p:nvSpPr>
        <p:spPr>
          <a:xfrm>
            <a:off x="457200" y="1600200"/>
            <a:ext cx="8291513" cy="4873625"/>
          </a:xfrm>
        </p:spPr>
        <p:txBody>
          <a:bodyPr/>
          <a:lstStyle/>
          <a:p>
            <a:pPr eaLnBrk="1" hangingPunct="1"/>
            <a:r>
              <a:rPr lang="ar-SA" altLang="en-US" sz="4800" smtClean="0"/>
              <a:t> </a:t>
            </a:r>
            <a:r>
              <a:rPr lang="ar-SA" altLang="en-US" sz="2800" smtClean="0">
                <a:hlinkClick r:id="rId2"/>
              </a:rPr>
              <a:t>لمشاهدة تراكم الجزيئات عن طريق الصور المتحركة اضغط هنا.</a:t>
            </a:r>
            <a:endParaRPr lang="ar-SA" altLang="en-US" sz="2800" smtClean="0"/>
          </a:p>
          <a:p>
            <a:pPr eaLnBrk="1" hangingPunct="1"/>
            <a:endParaRPr lang="ar-SA" altLang="en-US" sz="4800" smtClean="0"/>
          </a:p>
          <a:p>
            <a:pPr eaLnBrk="1" hangingPunct="1"/>
            <a:r>
              <a:rPr lang="ar-SA" altLang="en-US" sz="2800" smtClean="0">
                <a:hlinkClick r:id="rId3"/>
              </a:rPr>
              <a:t>رسوم توضيحية حول حالات المادة</a:t>
            </a:r>
            <a:endParaRPr lang="ar-SA" altLang="en-US" sz="2800" smtClean="0"/>
          </a:p>
          <a:p>
            <a:pPr eaLnBrk="1" hangingPunct="1">
              <a:buFont typeface="Wingdings" panose="05000000000000000000" pitchFamily="2" charset="2"/>
              <a:buNone/>
            </a:pPr>
            <a:endParaRPr lang="ar-SA" altLang="en-US" sz="2800" smtClean="0"/>
          </a:p>
        </p:txBody>
      </p:sp>
      <p:pic>
        <p:nvPicPr>
          <p:cNvPr id="21508" name="Picture 2" descr="http://www.heathersanimations.com/Computers/ordenata-2.gif"/>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1187450" y="3213100"/>
            <a:ext cx="2736850" cy="280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לחצן פעולה: בית 4">
            <a:hlinkClick r:id="rId5" action="ppaction://hlinksldjump" highlightClick="1"/>
          </p:cNvPr>
          <p:cNvSpPr/>
          <p:nvPr/>
        </p:nvSpPr>
        <p:spPr>
          <a:xfrm>
            <a:off x="323850" y="260350"/>
            <a:ext cx="576263" cy="576263"/>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txBox="1">
            <a:spLocks/>
          </p:cNvSpPr>
          <p:nvPr/>
        </p:nvSpPr>
        <p:spPr>
          <a:xfrm>
            <a:off x="457200" y="274638"/>
            <a:ext cx="7467600" cy="1143000"/>
          </a:xfrm>
          <a:prstGeom prst="rect">
            <a:avLst/>
          </a:prstGeom>
        </p:spPr>
        <p:txBody>
          <a:bodyPr/>
          <a:lstStyle/>
          <a:p>
            <a:pPr algn="ctr" fontAlgn="auto">
              <a:spcAft>
                <a:spcPts val="0"/>
              </a:spcAft>
              <a:defRPr/>
            </a:pPr>
            <a:r>
              <a:rPr lang="ar-SA" sz="4800" cap="small" dirty="0">
                <a:solidFill>
                  <a:schemeClr val="tx2"/>
                </a:solidFill>
                <a:latin typeface="+mj-lt"/>
                <a:ea typeface="+mj-ea"/>
                <a:cs typeface="+mj-cs"/>
              </a:rPr>
              <a:t>شاهد الفيلم التالي:</a:t>
            </a:r>
            <a:endParaRPr lang="he-IL" sz="4800" cap="small" dirty="0">
              <a:solidFill>
                <a:schemeClr val="tx2"/>
              </a:solidFill>
              <a:latin typeface="+mj-lt"/>
              <a:ea typeface="+mj-ea"/>
              <a:cs typeface="+mj-cs"/>
            </a:endParaRPr>
          </a:p>
        </p:txBody>
      </p:sp>
      <p:sp>
        <p:nvSpPr>
          <p:cNvPr id="3" name="לחצן פעולה: בית 2">
            <a:hlinkClick r:id="rId4" action="ppaction://hlinksldjump" highlightClick="1"/>
          </p:cNvPr>
          <p:cNvSpPr/>
          <p:nvPr/>
        </p:nvSpPr>
        <p:spPr>
          <a:xfrm>
            <a:off x="395288" y="5949950"/>
            <a:ext cx="647700" cy="57467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ontrols>
      <mc:AlternateContent xmlns:mc="http://schemas.openxmlformats.org/markup-compatibility/2006">
        <mc:Choice xmlns:v="urn:schemas-microsoft-com:vml" Requires="v">
          <p:control spid="1031" r:id="rId2" imgW="5397480" imgH="4381560"/>
        </mc:Choice>
        <mc:Fallback>
          <p:control r:id="rId2" imgW="5397480" imgH="4381560">
            <p:pic>
              <p:nvPicPr>
                <p:cNvPr id="1026" name="ShockwaveFlash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1619250" y="1557338"/>
                  <a:ext cx="5397500" cy="4381500"/>
                </a:xfrm>
                <a:prstGeom prst="rect">
                  <a:avLst/>
                </a:prstGeom>
                <a:noFill/>
                <a:ln>
                  <a:noFill/>
                </a:ln>
                <a:effectLst/>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ontrol>
        </mc:Fallback>
      </mc:AlternateContent>
    </p:controls>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900113" y="1268413"/>
            <a:ext cx="7467600" cy="1143000"/>
          </a:xfrm>
        </p:spPr>
        <p:txBody>
          <a:bodyPr/>
          <a:lstStyle/>
          <a:p>
            <a:pPr algn="r" eaLnBrk="1" fontAlgn="auto" hangingPunct="1">
              <a:spcAft>
                <a:spcPts val="0"/>
              </a:spcAft>
              <a:defRPr/>
            </a:pPr>
            <a:r>
              <a:rPr lang="ar-SA" sz="3600" dirty="0" smtClean="0">
                <a:solidFill>
                  <a:schemeClr val="accent1">
                    <a:lumMod val="75000"/>
                  </a:schemeClr>
                </a:solidFill>
              </a:rPr>
              <a:t>1) كيف يمكن الانتقال بين حالات المادة ؟        </a:t>
            </a:r>
            <a:endParaRPr lang="he-IL" sz="3600" dirty="0">
              <a:solidFill>
                <a:schemeClr val="accent1">
                  <a:lumMod val="75000"/>
                </a:schemeClr>
              </a:solidFill>
            </a:endParaRPr>
          </a:p>
        </p:txBody>
      </p:sp>
      <p:sp>
        <p:nvSpPr>
          <p:cNvPr id="22531" name="מציין מיקום תוכן 2"/>
          <p:cNvSpPr>
            <a:spLocks noGrp="1"/>
          </p:cNvSpPr>
          <p:nvPr>
            <p:ph sz="quarter" idx="1"/>
          </p:nvPr>
        </p:nvSpPr>
        <p:spPr>
          <a:xfrm>
            <a:off x="395288" y="2565400"/>
            <a:ext cx="7467600" cy="1900238"/>
          </a:xfrm>
        </p:spPr>
        <p:txBody>
          <a:bodyPr/>
          <a:lstStyle/>
          <a:p>
            <a:pPr eaLnBrk="1" hangingPunct="1">
              <a:buFont typeface="Wingdings" panose="05000000000000000000" pitchFamily="2" charset="2"/>
              <a:buNone/>
            </a:pPr>
            <a:r>
              <a:rPr lang="ar-SA" altLang="en-US" smtClean="0"/>
              <a:t>أ) </a:t>
            </a:r>
            <a:r>
              <a:rPr lang="ar-SA" altLang="en-US" smtClean="0">
                <a:hlinkClick r:id="rId2" action="ppaction://hlinksldjump"/>
              </a:rPr>
              <a:t>التسخين</a:t>
            </a:r>
            <a:endParaRPr lang="ar-SA" altLang="en-US" smtClean="0"/>
          </a:p>
          <a:p>
            <a:pPr eaLnBrk="1" hangingPunct="1">
              <a:buFont typeface="Wingdings" panose="05000000000000000000" pitchFamily="2" charset="2"/>
              <a:buNone/>
            </a:pPr>
            <a:r>
              <a:rPr lang="ar-SA" altLang="en-US" smtClean="0"/>
              <a:t>ب) </a:t>
            </a:r>
            <a:r>
              <a:rPr lang="ar-SA" altLang="en-US" smtClean="0">
                <a:hlinkClick r:id="rId2" action="ppaction://hlinksldjump"/>
              </a:rPr>
              <a:t>التبريد</a:t>
            </a:r>
            <a:r>
              <a:rPr lang="ar-SA" altLang="en-US" smtClean="0"/>
              <a:t> </a:t>
            </a:r>
          </a:p>
          <a:p>
            <a:pPr eaLnBrk="1" hangingPunct="1">
              <a:buFont typeface="Wingdings" panose="05000000000000000000" pitchFamily="2" charset="2"/>
              <a:buNone/>
            </a:pPr>
            <a:r>
              <a:rPr lang="ar-SA" altLang="en-US" smtClean="0"/>
              <a:t>ج) </a:t>
            </a:r>
            <a:r>
              <a:rPr lang="ar-SA" altLang="en-US" smtClean="0">
                <a:hlinkClick r:id="rId3" action="ppaction://hlinksldjump"/>
              </a:rPr>
              <a:t>التسخين والتبريد</a:t>
            </a:r>
            <a:endParaRPr lang="he-IL" altLang="en-US" smtClean="0"/>
          </a:p>
        </p:txBody>
      </p:sp>
      <p:sp>
        <p:nvSpPr>
          <p:cNvPr id="4" name="כותרת 1"/>
          <p:cNvSpPr txBox="1">
            <a:spLocks/>
          </p:cNvSpPr>
          <p:nvPr/>
        </p:nvSpPr>
        <p:spPr>
          <a:xfrm>
            <a:off x="684213" y="0"/>
            <a:ext cx="7467600" cy="1143000"/>
          </a:xfrm>
          <a:prstGeom prst="rect">
            <a:avLst/>
          </a:prstGeom>
        </p:spPr>
        <p:txBody>
          <a:bodyPr anchor="b">
            <a:normAutofit/>
          </a:bodyPr>
          <a:lstStyle/>
          <a:p>
            <a:pPr algn="ctr" fontAlgn="auto">
              <a:spcAft>
                <a:spcPts val="0"/>
              </a:spcAft>
              <a:defRPr/>
            </a:pPr>
            <a:r>
              <a:rPr lang="ar-SA" sz="4400" cap="small" dirty="0">
                <a:solidFill>
                  <a:schemeClr val="accent1">
                    <a:lumMod val="50000"/>
                  </a:schemeClr>
                </a:solidFill>
                <a:latin typeface="+mj-lt"/>
                <a:ea typeface="+mj-ea"/>
                <a:cs typeface="+mj-cs"/>
              </a:rPr>
              <a:t>أسئلة حول المادة</a:t>
            </a:r>
            <a:endParaRPr lang="he-IL" sz="4400" cap="small" dirty="0">
              <a:solidFill>
                <a:schemeClr val="accent1">
                  <a:lumMod val="50000"/>
                </a:schemeClr>
              </a:solidFill>
              <a:latin typeface="+mj-lt"/>
              <a:ea typeface="+mj-ea"/>
              <a:cs typeface="+mj-cs"/>
            </a:endParaRPr>
          </a:p>
        </p:txBody>
      </p:sp>
      <p:pic>
        <p:nvPicPr>
          <p:cNvPr id="22533" name="תמונה 4" descr="143test3.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7088" y="3644900"/>
            <a:ext cx="2201862"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3"/>
          <p:cNvSpPr txBox="1">
            <a:spLocks noChangeArrowheads="1"/>
          </p:cNvSpPr>
          <p:nvPr/>
        </p:nvSpPr>
        <p:spPr bwMode="auto">
          <a:xfrm>
            <a:off x="1403350" y="765175"/>
            <a:ext cx="6672263" cy="646113"/>
          </a:xfrm>
          <a:prstGeom prst="rect">
            <a:avLst/>
          </a:prstGeom>
          <a:noFill/>
          <a:ln w="9525">
            <a:noFill/>
            <a:miter lim="800000"/>
            <a:headEnd/>
            <a:tailEnd/>
          </a:ln>
        </p:spPr>
        <p:txBody>
          <a:bodyPr wrap="none">
            <a:spAutoFit/>
          </a:bodyPr>
          <a:lstStyle/>
          <a:p>
            <a:pPr>
              <a:defRPr/>
            </a:pPr>
            <a:r>
              <a:rPr lang="ar-SA" sz="3600" dirty="0">
                <a:solidFill>
                  <a:schemeClr val="accent1">
                    <a:lumMod val="75000"/>
                  </a:schemeClr>
                </a:solidFill>
                <a:latin typeface="Century Schoolbook" pitchFamily="18" charset="0"/>
                <a:cs typeface="Times New Roman" pitchFamily="18" charset="0"/>
              </a:rPr>
              <a:t>2) ما هي الصفات المشتركة للصلب والغاز ؟</a:t>
            </a:r>
            <a:endParaRPr lang="he-IL" sz="3600" dirty="0">
              <a:solidFill>
                <a:schemeClr val="accent1">
                  <a:lumMod val="75000"/>
                </a:schemeClr>
              </a:solidFill>
              <a:latin typeface="Century Schoolbook" pitchFamily="18" charset="0"/>
              <a:cs typeface="Times New Roman" pitchFamily="18" charset="0"/>
            </a:endParaRPr>
          </a:p>
        </p:txBody>
      </p:sp>
      <p:sp>
        <p:nvSpPr>
          <p:cNvPr id="25603" name="TextBox 5"/>
          <p:cNvSpPr txBox="1">
            <a:spLocks noChangeArrowheads="1"/>
          </p:cNvSpPr>
          <p:nvPr/>
        </p:nvSpPr>
        <p:spPr bwMode="auto">
          <a:xfrm>
            <a:off x="2360613" y="2214563"/>
            <a:ext cx="5538787" cy="2246312"/>
          </a:xfrm>
          <a:prstGeom prst="rect">
            <a:avLst/>
          </a:prstGeom>
          <a:noFill/>
          <a:ln w="9525">
            <a:noFill/>
            <a:miter lim="800000"/>
            <a:headEnd/>
            <a:tailEnd/>
          </a:ln>
        </p:spPr>
        <p:txBody>
          <a:bodyPr wrap="none">
            <a:spAutoFit/>
          </a:bodyPr>
          <a:lstStyle/>
          <a:p>
            <a:pPr>
              <a:defRPr/>
            </a:pPr>
            <a:r>
              <a:rPr lang="ar-SA" sz="2800" dirty="0">
                <a:solidFill>
                  <a:schemeClr val="accent6">
                    <a:lumMod val="50000"/>
                  </a:schemeClr>
                </a:solidFill>
                <a:latin typeface="Century Schoolbook" pitchFamily="18" charset="0"/>
                <a:cs typeface="Times New Roman" pitchFamily="18" charset="0"/>
              </a:rPr>
              <a:t>أ) </a:t>
            </a:r>
            <a:r>
              <a:rPr lang="ar-SA" sz="2800" dirty="0">
                <a:solidFill>
                  <a:schemeClr val="accent6">
                    <a:lumMod val="50000"/>
                  </a:schemeClr>
                </a:solidFill>
                <a:latin typeface="Century Schoolbook" pitchFamily="18" charset="0"/>
                <a:cs typeface="Times New Roman" pitchFamily="18" charset="0"/>
                <a:hlinkClick r:id="rId2" action="ppaction://hlinksldjump"/>
              </a:rPr>
              <a:t>الجسيمات تتحرك بانتظام</a:t>
            </a:r>
            <a:endParaRPr lang="ar-SA" sz="2800" dirty="0">
              <a:solidFill>
                <a:schemeClr val="accent6">
                  <a:lumMod val="50000"/>
                </a:schemeClr>
              </a:solidFill>
              <a:latin typeface="Century Schoolbook" pitchFamily="18" charset="0"/>
              <a:cs typeface="Times New Roman" pitchFamily="18" charset="0"/>
            </a:endParaRPr>
          </a:p>
          <a:p>
            <a:pPr>
              <a:defRPr/>
            </a:pPr>
            <a:endParaRPr lang="ar-SA" sz="2800" dirty="0">
              <a:solidFill>
                <a:schemeClr val="accent6">
                  <a:lumMod val="50000"/>
                </a:schemeClr>
              </a:solidFill>
              <a:latin typeface="Century Schoolbook" pitchFamily="18" charset="0"/>
              <a:cs typeface="Times New Roman" pitchFamily="18" charset="0"/>
              <a:hlinkClick r:id="rId3" action="ppaction://hlinksldjump"/>
            </a:endParaRPr>
          </a:p>
          <a:p>
            <a:pPr>
              <a:defRPr/>
            </a:pPr>
            <a:r>
              <a:rPr lang="ar-SA" sz="2800" dirty="0">
                <a:solidFill>
                  <a:schemeClr val="accent6">
                    <a:lumMod val="50000"/>
                  </a:schemeClr>
                </a:solidFill>
                <a:latin typeface="Century Schoolbook" pitchFamily="18" charset="0"/>
                <a:cs typeface="Times New Roman" pitchFamily="18" charset="0"/>
              </a:rPr>
              <a:t>ب) </a:t>
            </a:r>
            <a:r>
              <a:rPr lang="ar-SA" sz="2800" dirty="0">
                <a:solidFill>
                  <a:schemeClr val="accent6">
                    <a:lumMod val="50000"/>
                  </a:schemeClr>
                </a:solidFill>
                <a:latin typeface="Century Schoolbook" pitchFamily="18" charset="0"/>
                <a:cs typeface="Times New Roman" pitchFamily="18" charset="0"/>
                <a:hlinkClick r:id="rId4" action="ppaction://hlinksldjump"/>
              </a:rPr>
              <a:t>يوجد بين الجسيمات في الصلب والغاز فراغ</a:t>
            </a:r>
            <a:endParaRPr lang="ar-SA" sz="2800" dirty="0">
              <a:solidFill>
                <a:schemeClr val="accent6">
                  <a:lumMod val="50000"/>
                </a:schemeClr>
              </a:solidFill>
              <a:latin typeface="Century Schoolbook" pitchFamily="18" charset="0"/>
              <a:cs typeface="Times New Roman" pitchFamily="18" charset="0"/>
            </a:endParaRPr>
          </a:p>
          <a:p>
            <a:pPr>
              <a:defRPr/>
            </a:pPr>
            <a:endParaRPr lang="ar-SA" sz="2800" dirty="0">
              <a:solidFill>
                <a:schemeClr val="accent6">
                  <a:lumMod val="50000"/>
                </a:schemeClr>
              </a:solidFill>
              <a:latin typeface="Century Schoolbook" pitchFamily="18" charset="0"/>
              <a:cs typeface="Times New Roman" pitchFamily="18" charset="0"/>
            </a:endParaRPr>
          </a:p>
          <a:p>
            <a:pPr>
              <a:defRPr/>
            </a:pPr>
            <a:r>
              <a:rPr lang="ar-SA" sz="2800" dirty="0">
                <a:solidFill>
                  <a:schemeClr val="accent6">
                    <a:lumMod val="50000"/>
                  </a:schemeClr>
                </a:solidFill>
                <a:latin typeface="Century Schoolbook" pitchFamily="18" charset="0"/>
                <a:cs typeface="Times New Roman" pitchFamily="18" charset="0"/>
              </a:rPr>
              <a:t>ج) </a:t>
            </a:r>
            <a:r>
              <a:rPr lang="ar-SA" sz="2800" dirty="0">
                <a:solidFill>
                  <a:schemeClr val="accent6">
                    <a:lumMod val="50000"/>
                  </a:schemeClr>
                </a:solidFill>
                <a:latin typeface="Century Schoolbook" pitchFamily="18" charset="0"/>
                <a:cs typeface="Times New Roman" pitchFamily="18" charset="0"/>
                <a:hlinkClick r:id="rId2" action="ppaction://hlinksldjump"/>
              </a:rPr>
              <a:t>البعد بين الجسيمات كبير </a:t>
            </a:r>
            <a:endParaRPr lang="he-IL" sz="2800" dirty="0">
              <a:solidFill>
                <a:schemeClr val="accent6">
                  <a:lumMod val="50000"/>
                </a:schemeClr>
              </a:solidFill>
              <a:latin typeface="Century Schoolbook" pitchFamily="18" charset="0"/>
              <a:cs typeface="Times New Roman" pitchFamily="18" charset="0"/>
            </a:endParaRPr>
          </a:p>
        </p:txBody>
      </p:sp>
      <p:pic>
        <p:nvPicPr>
          <p:cNvPr id="23556" name="תמונה 3" descr="art-scienc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3850" y="3357563"/>
            <a:ext cx="2182813" cy="3500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Box 3"/>
          <p:cNvSpPr txBox="1">
            <a:spLocks noChangeArrowheads="1"/>
          </p:cNvSpPr>
          <p:nvPr/>
        </p:nvSpPr>
        <p:spPr bwMode="auto">
          <a:xfrm>
            <a:off x="1193800" y="357188"/>
            <a:ext cx="6562725" cy="584200"/>
          </a:xfrm>
          <a:prstGeom prst="rect">
            <a:avLst/>
          </a:prstGeom>
          <a:noFill/>
          <a:ln w="9525">
            <a:noFill/>
            <a:miter lim="800000"/>
            <a:headEnd/>
            <a:tailEnd/>
          </a:ln>
        </p:spPr>
        <p:txBody>
          <a:bodyPr wrap="none">
            <a:spAutoFit/>
          </a:bodyPr>
          <a:lstStyle/>
          <a:p>
            <a:pPr>
              <a:defRPr/>
            </a:pPr>
            <a:r>
              <a:rPr lang="ar-SA" sz="3200" dirty="0">
                <a:solidFill>
                  <a:schemeClr val="accent1">
                    <a:lumMod val="75000"/>
                  </a:schemeClr>
                </a:solidFill>
                <a:latin typeface="Century Schoolbook" pitchFamily="18" charset="0"/>
                <a:cs typeface="Times New Roman" pitchFamily="18" charset="0"/>
              </a:rPr>
              <a:t>3) ماذا يحدث لجسيمات المادة عندما نسخن الغاز؟</a:t>
            </a:r>
            <a:endParaRPr lang="he-IL" sz="3200" dirty="0">
              <a:solidFill>
                <a:schemeClr val="accent1">
                  <a:lumMod val="75000"/>
                </a:schemeClr>
              </a:solidFill>
              <a:latin typeface="Century Schoolbook" pitchFamily="18" charset="0"/>
              <a:cs typeface="Times New Roman" pitchFamily="18" charset="0"/>
            </a:endParaRPr>
          </a:p>
        </p:txBody>
      </p:sp>
      <p:sp>
        <p:nvSpPr>
          <p:cNvPr id="24579" name="TextBox 4"/>
          <p:cNvSpPr txBox="1">
            <a:spLocks noChangeArrowheads="1"/>
          </p:cNvSpPr>
          <p:nvPr/>
        </p:nvSpPr>
        <p:spPr bwMode="auto">
          <a:xfrm>
            <a:off x="4465638" y="1268413"/>
            <a:ext cx="2925762"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ar-SA" altLang="en-US" sz="2800">
                <a:latin typeface="Century Schoolbook" panose="02040604050505020304" pitchFamily="18" charset="0"/>
                <a:cs typeface="Times New Roman" panose="02020603050405020304" pitchFamily="18" charset="0"/>
              </a:rPr>
              <a:t>أ) </a:t>
            </a:r>
            <a:r>
              <a:rPr lang="ar-SA" altLang="en-US" sz="2800">
                <a:latin typeface="Century Schoolbook" panose="02040604050505020304" pitchFamily="18" charset="0"/>
                <a:cs typeface="Times New Roman" panose="02020603050405020304" pitchFamily="18" charset="0"/>
                <a:hlinkClick r:id="rId2" action="ppaction://hlinksldjump"/>
              </a:rPr>
              <a:t>سرعة الجسيمات تكبر</a:t>
            </a:r>
            <a:endParaRPr lang="ar-SA" altLang="en-US" sz="2800">
              <a:latin typeface="Century Schoolbook" panose="02040604050505020304" pitchFamily="18" charset="0"/>
              <a:cs typeface="Times New Roman" panose="02020603050405020304" pitchFamily="18" charset="0"/>
            </a:endParaRPr>
          </a:p>
          <a:p>
            <a:pPr eaLnBrk="1" hangingPunct="1"/>
            <a:r>
              <a:rPr lang="ar-SA" altLang="en-US" sz="2800">
                <a:latin typeface="Century Schoolbook" panose="02040604050505020304" pitchFamily="18" charset="0"/>
                <a:cs typeface="Times New Roman" panose="02020603050405020304" pitchFamily="18" charset="0"/>
              </a:rPr>
              <a:t>ب) </a:t>
            </a:r>
            <a:r>
              <a:rPr lang="ar-SA" altLang="en-US" sz="2800">
                <a:latin typeface="Century Schoolbook" panose="02040604050505020304" pitchFamily="18" charset="0"/>
                <a:cs typeface="Times New Roman" panose="02020603050405020304" pitchFamily="18" charset="0"/>
                <a:hlinkClick r:id="rId3" action="ppaction://hlinksldjump"/>
              </a:rPr>
              <a:t>يكبر حجم الجسيمات</a:t>
            </a:r>
            <a:endParaRPr lang="ar-SA" altLang="en-US" sz="2800">
              <a:latin typeface="Century Schoolbook" panose="02040604050505020304" pitchFamily="18" charset="0"/>
              <a:cs typeface="Times New Roman" panose="02020603050405020304" pitchFamily="18" charset="0"/>
            </a:endParaRPr>
          </a:p>
        </p:txBody>
      </p:sp>
      <p:sp>
        <p:nvSpPr>
          <p:cNvPr id="6" name="מלבן 5"/>
          <p:cNvSpPr/>
          <p:nvPr/>
        </p:nvSpPr>
        <p:spPr>
          <a:xfrm>
            <a:off x="2411413" y="2852738"/>
            <a:ext cx="5413375" cy="584200"/>
          </a:xfrm>
          <a:prstGeom prst="rect">
            <a:avLst/>
          </a:prstGeom>
        </p:spPr>
        <p:txBody>
          <a:bodyPr>
            <a:spAutoFit/>
          </a:bodyPr>
          <a:lstStyle/>
          <a:p>
            <a:pPr fontAlgn="auto">
              <a:spcBef>
                <a:spcPts val="0"/>
              </a:spcBef>
              <a:spcAft>
                <a:spcPts val="0"/>
              </a:spcAft>
              <a:defRPr/>
            </a:pPr>
            <a:r>
              <a:rPr lang="ar-SA" sz="3200" dirty="0">
                <a:solidFill>
                  <a:schemeClr val="accent1">
                    <a:lumMod val="75000"/>
                  </a:schemeClr>
                </a:solidFill>
                <a:latin typeface="+mn-lt"/>
                <a:cs typeface="+mn-cs"/>
              </a:rPr>
              <a:t>4) أي صفه غير مشتركه للغاز والسائل؟</a:t>
            </a:r>
            <a:endParaRPr lang="he-IL" sz="3200" dirty="0">
              <a:solidFill>
                <a:schemeClr val="accent1">
                  <a:lumMod val="75000"/>
                </a:schemeClr>
              </a:solidFill>
              <a:latin typeface="+mn-lt"/>
              <a:cs typeface="+mn-cs"/>
            </a:endParaRPr>
          </a:p>
        </p:txBody>
      </p:sp>
      <p:sp>
        <p:nvSpPr>
          <p:cNvPr id="24581" name="מלבן 6"/>
          <p:cNvSpPr>
            <a:spLocks noChangeArrowheads="1"/>
          </p:cNvSpPr>
          <p:nvPr/>
        </p:nvSpPr>
        <p:spPr bwMode="auto">
          <a:xfrm>
            <a:off x="2286000" y="3105150"/>
            <a:ext cx="5429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ar-SA" altLang="en-US" b="1">
              <a:latin typeface="Century Schoolbook" panose="02040604050505020304" pitchFamily="18" charset="0"/>
              <a:cs typeface="Times New Roman" panose="02020603050405020304" pitchFamily="18" charset="0"/>
            </a:endParaRPr>
          </a:p>
          <a:p>
            <a:pPr eaLnBrk="1" hangingPunct="1"/>
            <a:endParaRPr lang="ar-SA" altLang="en-US" b="1">
              <a:latin typeface="Century Schoolbook" panose="02040604050505020304" pitchFamily="18" charset="0"/>
              <a:cs typeface="Times New Roman" panose="02020603050405020304" pitchFamily="18" charset="0"/>
            </a:endParaRPr>
          </a:p>
          <a:p>
            <a:pPr eaLnBrk="1" hangingPunct="1"/>
            <a:endParaRPr lang="he-IL" altLang="en-US" b="1">
              <a:latin typeface="Century Schoolbook" panose="02040604050505020304" pitchFamily="18" charset="0"/>
              <a:cs typeface="Times New Roman" panose="02020603050405020304" pitchFamily="18" charset="0"/>
            </a:endParaRPr>
          </a:p>
        </p:txBody>
      </p:sp>
      <p:sp>
        <p:nvSpPr>
          <p:cNvPr id="24582" name="מלבן 7"/>
          <p:cNvSpPr>
            <a:spLocks noChangeArrowheads="1"/>
          </p:cNvSpPr>
          <p:nvPr/>
        </p:nvSpPr>
        <p:spPr bwMode="auto">
          <a:xfrm>
            <a:off x="2771775" y="3573463"/>
            <a:ext cx="4572000"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ar-SA" altLang="en-US" sz="2800">
                <a:latin typeface="Century Schoolbook" panose="02040604050505020304" pitchFamily="18" charset="0"/>
                <a:cs typeface="Times New Roman" panose="02020603050405020304" pitchFamily="18" charset="0"/>
              </a:rPr>
              <a:t>أ) </a:t>
            </a:r>
            <a:r>
              <a:rPr lang="ar-SA" altLang="en-US" sz="2800">
                <a:latin typeface="Century Schoolbook" panose="02040604050505020304" pitchFamily="18" charset="0"/>
                <a:cs typeface="Times New Roman" panose="02020603050405020304" pitchFamily="18" charset="0"/>
                <a:hlinkClick r:id="rId3" action="ppaction://hlinksldjump"/>
              </a:rPr>
              <a:t>الحجم</a:t>
            </a:r>
            <a:endParaRPr lang="ar-SA" altLang="en-US" sz="2800">
              <a:latin typeface="Century Schoolbook" panose="02040604050505020304" pitchFamily="18" charset="0"/>
              <a:cs typeface="Times New Roman" panose="02020603050405020304" pitchFamily="18" charset="0"/>
            </a:endParaRPr>
          </a:p>
          <a:p>
            <a:pPr eaLnBrk="1" hangingPunct="1"/>
            <a:r>
              <a:rPr lang="ar-SA" altLang="en-US" sz="2800">
                <a:latin typeface="Century Schoolbook" panose="02040604050505020304" pitchFamily="18" charset="0"/>
                <a:cs typeface="Times New Roman" panose="02020603050405020304" pitchFamily="18" charset="0"/>
              </a:rPr>
              <a:t>ب) </a:t>
            </a:r>
            <a:r>
              <a:rPr lang="ar-SA" altLang="en-US" sz="2800">
                <a:latin typeface="Century Schoolbook" panose="02040604050505020304" pitchFamily="18" charset="0"/>
                <a:cs typeface="Times New Roman" panose="02020603050405020304" pitchFamily="18" charset="0"/>
                <a:hlinkClick r:id="rId4" action="ppaction://hlinksldjump"/>
              </a:rPr>
              <a:t>حجم ثابت </a:t>
            </a:r>
            <a:endParaRPr lang="he-IL" altLang="en-US" sz="2800">
              <a:latin typeface="Century Schoolbook" panose="02040604050505020304" pitchFamily="18" charset="0"/>
              <a:cs typeface="Times New Roman" panose="02020603050405020304" pitchFamily="18" charset="0"/>
            </a:endParaRPr>
          </a:p>
        </p:txBody>
      </p:sp>
      <p:pic>
        <p:nvPicPr>
          <p:cNvPr id="24583" name="תמונה 6" descr="Scienceguy1.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2413" y="3843338"/>
            <a:ext cx="3311526" cy="301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54288" y="428625"/>
            <a:ext cx="5273675" cy="646113"/>
          </a:xfrm>
          <a:prstGeom prst="rect">
            <a:avLst/>
          </a:prstGeom>
          <a:noFill/>
        </p:spPr>
        <p:txBody>
          <a:bodyPr wrap="none" rtlCol="1">
            <a:spAutoFit/>
          </a:bodyPr>
          <a:lstStyle/>
          <a:p>
            <a:pPr fontAlgn="auto">
              <a:spcBef>
                <a:spcPts val="0"/>
              </a:spcBef>
              <a:spcAft>
                <a:spcPts val="0"/>
              </a:spcAft>
              <a:defRPr/>
            </a:pPr>
            <a:r>
              <a:rPr lang="ar-SA" sz="3600" dirty="0">
                <a:solidFill>
                  <a:schemeClr val="accent1">
                    <a:lumMod val="75000"/>
                  </a:schemeClr>
                </a:solidFill>
                <a:latin typeface="+mn-lt"/>
                <a:cs typeface="+mn-cs"/>
              </a:rPr>
              <a:t>5) أي الصفات التالية تميز الصلب؟</a:t>
            </a:r>
            <a:endParaRPr lang="he-IL" sz="3600" dirty="0">
              <a:solidFill>
                <a:schemeClr val="accent1">
                  <a:lumMod val="75000"/>
                </a:schemeClr>
              </a:solidFill>
              <a:latin typeface="+mn-lt"/>
              <a:cs typeface="+mn-cs"/>
            </a:endParaRPr>
          </a:p>
        </p:txBody>
      </p:sp>
      <p:sp>
        <p:nvSpPr>
          <p:cNvPr id="25603" name="TextBox 4"/>
          <p:cNvSpPr txBox="1">
            <a:spLocks noChangeArrowheads="1"/>
          </p:cNvSpPr>
          <p:nvPr/>
        </p:nvSpPr>
        <p:spPr bwMode="auto">
          <a:xfrm>
            <a:off x="3563938" y="1412875"/>
            <a:ext cx="380047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50000"/>
              </a:lnSpc>
            </a:pPr>
            <a:r>
              <a:rPr lang="ar-SA" altLang="en-US" sz="2800">
                <a:latin typeface="Century Schoolbook" panose="02040604050505020304" pitchFamily="18" charset="0"/>
                <a:cs typeface="Times New Roman" panose="02020603050405020304" pitchFamily="18" charset="0"/>
              </a:rPr>
              <a:t>أ) </a:t>
            </a:r>
            <a:r>
              <a:rPr lang="ar-SA" altLang="en-US" sz="2800">
                <a:latin typeface="Century Schoolbook" panose="02040604050505020304" pitchFamily="18" charset="0"/>
                <a:cs typeface="Times New Roman" panose="02020603050405020304" pitchFamily="18" charset="0"/>
                <a:hlinkClick r:id="rId2" action="ppaction://hlinksldjump"/>
              </a:rPr>
              <a:t>الصلب مبني من جسيمات</a:t>
            </a:r>
            <a:endParaRPr lang="ar-SA" altLang="en-US" sz="2800">
              <a:latin typeface="Century Schoolbook" panose="02040604050505020304" pitchFamily="18" charset="0"/>
              <a:cs typeface="Times New Roman" panose="02020603050405020304" pitchFamily="18" charset="0"/>
            </a:endParaRPr>
          </a:p>
          <a:p>
            <a:pPr eaLnBrk="1" hangingPunct="1">
              <a:lnSpc>
                <a:spcPct val="150000"/>
              </a:lnSpc>
            </a:pPr>
            <a:r>
              <a:rPr lang="ar-SA" altLang="en-US" sz="2800">
                <a:latin typeface="Century Schoolbook" panose="02040604050505020304" pitchFamily="18" charset="0"/>
                <a:cs typeface="Times New Roman" panose="02020603050405020304" pitchFamily="18" charset="0"/>
              </a:rPr>
              <a:t>ب) </a:t>
            </a:r>
            <a:r>
              <a:rPr lang="ar-SA" altLang="en-US" sz="2800">
                <a:latin typeface="Century Schoolbook" panose="02040604050505020304" pitchFamily="18" charset="0"/>
                <a:cs typeface="Times New Roman" panose="02020603050405020304" pitchFamily="18" charset="0"/>
                <a:hlinkClick r:id="rId3" action="ppaction://hlinksldjump"/>
              </a:rPr>
              <a:t>الجسيمات متراصة ومنتظمة</a:t>
            </a:r>
            <a:endParaRPr lang="he-IL" altLang="en-US" sz="2800">
              <a:latin typeface="Century Schoolbook" panose="02040604050505020304" pitchFamily="18" charset="0"/>
              <a:cs typeface="Times New Roman" panose="02020603050405020304" pitchFamily="18" charset="0"/>
            </a:endParaRPr>
          </a:p>
        </p:txBody>
      </p:sp>
      <p:sp>
        <p:nvSpPr>
          <p:cNvPr id="27652" name="מלבן 5"/>
          <p:cNvSpPr>
            <a:spLocks noChangeArrowheads="1"/>
          </p:cNvSpPr>
          <p:nvPr/>
        </p:nvSpPr>
        <p:spPr bwMode="auto">
          <a:xfrm>
            <a:off x="3203575" y="2852738"/>
            <a:ext cx="4602163" cy="584200"/>
          </a:xfrm>
          <a:prstGeom prst="rect">
            <a:avLst/>
          </a:prstGeom>
          <a:noFill/>
          <a:ln w="9525">
            <a:noFill/>
            <a:miter lim="800000"/>
            <a:headEnd/>
            <a:tailEnd/>
          </a:ln>
        </p:spPr>
        <p:txBody>
          <a:bodyPr>
            <a:spAutoFit/>
          </a:bodyPr>
          <a:lstStyle/>
          <a:p>
            <a:pPr>
              <a:defRPr/>
            </a:pPr>
            <a:r>
              <a:rPr lang="ar-SA" sz="3200" dirty="0">
                <a:solidFill>
                  <a:schemeClr val="accent1">
                    <a:lumMod val="75000"/>
                  </a:schemeClr>
                </a:solidFill>
                <a:latin typeface="Century Schoolbook" pitchFamily="18" charset="0"/>
                <a:cs typeface="Times New Roman" pitchFamily="18" charset="0"/>
              </a:rPr>
              <a:t>6) كيف تتحرك جسيمات الغاز؟</a:t>
            </a:r>
            <a:endParaRPr lang="he-IL" sz="3200" dirty="0">
              <a:solidFill>
                <a:schemeClr val="accent1">
                  <a:lumMod val="75000"/>
                </a:schemeClr>
              </a:solidFill>
              <a:latin typeface="Century Schoolbook" pitchFamily="18" charset="0"/>
              <a:cs typeface="Times New Roman" pitchFamily="18" charset="0"/>
            </a:endParaRPr>
          </a:p>
        </p:txBody>
      </p:sp>
      <p:sp>
        <p:nvSpPr>
          <p:cNvPr id="25605" name="מלבן 6"/>
          <p:cNvSpPr>
            <a:spLocks noChangeArrowheads="1"/>
          </p:cNvSpPr>
          <p:nvPr/>
        </p:nvSpPr>
        <p:spPr bwMode="auto">
          <a:xfrm>
            <a:off x="1547813" y="3716338"/>
            <a:ext cx="5929312"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ar-SA" altLang="en-US" sz="2000">
                <a:latin typeface="Century Schoolbook" panose="02040604050505020304" pitchFamily="18" charset="0"/>
                <a:cs typeface="Times New Roman" panose="02020603050405020304" pitchFamily="18" charset="0"/>
              </a:rPr>
              <a:t>أ) </a:t>
            </a:r>
            <a:r>
              <a:rPr lang="ar-SA" altLang="en-US" sz="2800">
                <a:latin typeface="Century Schoolbook" panose="02040604050505020304" pitchFamily="18" charset="0"/>
                <a:cs typeface="Times New Roman" panose="02020603050405020304" pitchFamily="18" charset="0"/>
                <a:hlinkClick r:id="rId3" action="ppaction://hlinksldjump"/>
              </a:rPr>
              <a:t>بصوره عشوائية</a:t>
            </a:r>
            <a:endParaRPr lang="he-IL" altLang="en-US" sz="2000">
              <a:latin typeface="Century Schoolbook" panose="02040604050505020304" pitchFamily="18" charset="0"/>
              <a:cs typeface="Times New Roman" panose="02020603050405020304" pitchFamily="18" charset="0"/>
            </a:endParaRPr>
          </a:p>
          <a:p>
            <a:pPr eaLnBrk="1" hangingPunct="1"/>
            <a:endParaRPr lang="ar-SA" altLang="en-US" sz="2000">
              <a:latin typeface="Century Schoolbook" panose="02040604050505020304" pitchFamily="18" charset="0"/>
              <a:cs typeface="Times New Roman" panose="02020603050405020304" pitchFamily="18" charset="0"/>
            </a:endParaRPr>
          </a:p>
          <a:p>
            <a:pPr eaLnBrk="1" hangingPunct="1"/>
            <a:r>
              <a:rPr lang="ar-SA" altLang="en-US" sz="2800">
                <a:latin typeface="Century Schoolbook" panose="02040604050505020304" pitchFamily="18" charset="0"/>
                <a:cs typeface="Times New Roman" panose="02020603050405020304" pitchFamily="18" charset="0"/>
              </a:rPr>
              <a:t>ب) </a:t>
            </a:r>
            <a:r>
              <a:rPr lang="ar-SA" altLang="en-US" sz="2800">
                <a:latin typeface="Century Schoolbook" panose="02040604050505020304" pitchFamily="18" charset="0"/>
                <a:cs typeface="Times New Roman" panose="02020603050405020304" pitchFamily="18" charset="0"/>
                <a:hlinkClick r:id="rId2" action="ppaction://hlinksldjump"/>
              </a:rPr>
              <a:t>بصوره دائرية</a:t>
            </a:r>
            <a:endParaRPr lang="ar-SA" altLang="en-US" sz="2800">
              <a:latin typeface="Century Schoolbook" panose="02040604050505020304" pitchFamily="18" charset="0"/>
              <a:cs typeface="Times New Roman" panose="02020603050405020304" pitchFamily="18" charset="0"/>
              <a:hlinkClick r:id="rId4" action="ppaction://hlinksldjump"/>
            </a:endParaRPr>
          </a:p>
        </p:txBody>
      </p:sp>
      <p:pic>
        <p:nvPicPr>
          <p:cNvPr id="25606" name="תמונה 5" descr="coloured.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9388" y="3856038"/>
            <a:ext cx="3514725" cy="300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לחצן פעולה: בית 6">
            <a:hlinkClick r:id="rId6" action="ppaction://hlinksldjump" highlightClick="1"/>
          </p:cNvPr>
          <p:cNvSpPr/>
          <p:nvPr/>
        </p:nvSpPr>
        <p:spPr>
          <a:xfrm>
            <a:off x="250825" y="188913"/>
            <a:ext cx="792163" cy="86360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www.heathersanimations.com/babies/a858.gif"/>
          <p:cNvPicPr>
            <a:picLocks noGrp="1" noChangeAspect="1" noChangeArrowheads="1" noCrop="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0" y="1571625"/>
            <a:ext cx="4357688" cy="4429125"/>
          </a:xfrm>
        </p:spPr>
      </p:pic>
      <p:sp>
        <p:nvSpPr>
          <p:cNvPr id="7" name="מלבן 5"/>
          <p:cNvSpPr>
            <a:spLocks noChangeArrowheads="1"/>
          </p:cNvSpPr>
          <p:nvPr/>
        </p:nvSpPr>
        <p:spPr bwMode="auto">
          <a:xfrm>
            <a:off x="3708400" y="1916113"/>
            <a:ext cx="4602163" cy="1323975"/>
          </a:xfrm>
          <a:prstGeom prst="rect">
            <a:avLst/>
          </a:prstGeom>
          <a:noFill/>
          <a:ln w="9525">
            <a:noFill/>
            <a:miter lim="800000"/>
            <a:headEnd/>
            <a:tailEnd/>
          </a:ln>
        </p:spPr>
        <p:txBody>
          <a:bodyPr>
            <a:spAutoFit/>
          </a:bodyPr>
          <a:lstStyle/>
          <a:p>
            <a:pPr>
              <a:defRPr/>
            </a:pPr>
            <a:r>
              <a:rPr lang="ar-SA" sz="8000" i="1" dirty="0">
                <a:solidFill>
                  <a:schemeClr val="accent1">
                    <a:lumMod val="75000"/>
                  </a:schemeClr>
                </a:solidFill>
                <a:latin typeface="Century Schoolbook" pitchFamily="18" charset="0"/>
                <a:cs typeface="Times New Roman" pitchFamily="18" charset="0"/>
              </a:rPr>
              <a:t>إجابة خاطئة!</a:t>
            </a:r>
            <a:endParaRPr lang="he-IL" sz="8000" i="1" dirty="0">
              <a:solidFill>
                <a:schemeClr val="accent1">
                  <a:lumMod val="75000"/>
                </a:schemeClr>
              </a:solidFill>
              <a:latin typeface="Century Schoolbook" pitchFamily="18" charset="0"/>
              <a:cs typeface="Times New Roman" pitchFamily="18" charset="0"/>
            </a:endParaRPr>
          </a:p>
        </p:txBody>
      </p:sp>
      <p:sp>
        <p:nvSpPr>
          <p:cNvPr id="8" name="מלבן 5"/>
          <p:cNvSpPr>
            <a:spLocks noChangeArrowheads="1"/>
          </p:cNvSpPr>
          <p:nvPr/>
        </p:nvSpPr>
        <p:spPr bwMode="auto">
          <a:xfrm>
            <a:off x="4284663" y="3860800"/>
            <a:ext cx="3311525" cy="646113"/>
          </a:xfrm>
          <a:prstGeom prst="rect">
            <a:avLst/>
          </a:prstGeom>
          <a:noFill/>
          <a:ln w="9525">
            <a:noFill/>
            <a:miter lim="800000"/>
            <a:headEnd/>
            <a:tailEnd/>
          </a:ln>
        </p:spPr>
        <p:txBody>
          <a:bodyPr>
            <a:spAutoFit/>
          </a:bodyPr>
          <a:lstStyle/>
          <a:p>
            <a:pP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عودة للسؤال 1</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explode.wav"/>
      </p:stSnd>
    </p:sndAc>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http://www.heathersanimations.com/babies/a858.gif"/>
          <p:cNvPicPr>
            <a:picLocks noGrp="1" noChangeAspect="1" noChangeArrowheads="1" noCrop="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0" y="1571625"/>
            <a:ext cx="4357688" cy="4429125"/>
          </a:xfrm>
        </p:spPr>
      </p:pic>
      <p:sp>
        <p:nvSpPr>
          <p:cNvPr id="7" name="מלבן 5"/>
          <p:cNvSpPr>
            <a:spLocks noChangeArrowheads="1"/>
          </p:cNvSpPr>
          <p:nvPr/>
        </p:nvSpPr>
        <p:spPr bwMode="auto">
          <a:xfrm>
            <a:off x="3708400" y="1916113"/>
            <a:ext cx="4602163" cy="1323975"/>
          </a:xfrm>
          <a:prstGeom prst="rect">
            <a:avLst/>
          </a:prstGeom>
          <a:noFill/>
          <a:ln w="9525">
            <a:noFill/>
            <a:miter lim="800000"/>
            <a:headEnd/>
            <a:tailEnd/>
          </a:ln>
        </p:spPr>
        <p:txBody>
          <a:bodyPr>
            <a:spAutoFit/>
          </a:bodyPr>
          <a:lstStyle/>
          <a:p>
            <a:pPr>
              <a:defRPr/>
            </a:pPr>
            <a:r>
              <a:rPr lang="ar-SA" sz="8000" i="1" dirty="0">
                <a:solidFill>
                  <a:schemeClr val="accent1">
                    <a:lumMod val="75000"/>
                  </a:schemeClr>
                </a:solidFill>
                <a:latin typeface="Century Schoolbook" pitchFamily="18" charset="0"/>
                <a:cs typeface="Times New Roman" pitchFamily="18" charset="0"/>
              </a:rPr>
              <a:t>إجابة خاطئة!</a:t>
            </a:r>
            <a:endParaRPr lang="he-IL" sz="8000" i="1" dirty="0">
              <a:solidFill>
                <a:schemeClr val="accent1">
                  <a:lumMod val="75000"/>
                </a:schemeClr>
              </a:solidFill>
              <a:latin typeface="Century Schoolbook" pitchFamily="18" charset="0"/>
              <a:cs typeface="Times New Roman" pitchFamily="18" charset="0"/>
            </a:endParaRPr>
          </a:p>
        </p:txBody>
      </p:sp>
      <p:sp>
        <p:nvSpPr>
          <p:cNvPr id="4" name="מלבן 5"/>
          <p:cNvSpPr>
            <a:spLocks noChangeArrowheads="1"/>
          </p:cNvSpPr>
          <p:nvPr/>
        </p:nvSpPr>
        <p:spPr bwMode="auto">
          <a:xfrm>
            <a:off x="4284663" y="3860800"/>
            <a:ext cx="3311525" cy="646113"/>
          </a:xfrm>
          <a:prstGeom prst="rect">
            <a:avLst/>
          </a:prstGeom>
          <a:noFill/>
          <a:ln w="9525">
            <a:noFill/>
            <a:miter lim="800000"/>
            <a:headEnd/>
            <a:tailEnd/>
          </a:ln>
        </p:spPr>
        <p:txBody>
          <a:bodyPr>
            <a:spAutoFit/>
          </a:bodyPr>
          <a:lstStyle/>
          <a:p>
            <a:pP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عودة للسؤال 2</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explode.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ctr" eaLnBrk="1" fontAlgn="auto" hangingPunct="1">
              <a:spcAft>
                <a:spcPts val="0"/>
              </a:spcAft>
              <a:defRPr/>
            </a:pPr>
            <a:r>
              <a:rPr lang="ar-SA" sz="8000" dirty="0" smtClean="0"/>
              <a:t>المادة</a:t>
            </a:r>
            <a:endParaRPr lang="he-IL" sz="8000" dirty="0"/>
          </a:p>
        </p:txBody>
      </p:sp>
      <p:sp>
        <p:nvSpPr>
          <p:cNvPr id="10243" name="מציין מיקום תוכן 2"/>
          <p:cNvSpPr>
            <a:spLocks noGrp="1"/>
          </p:cNvSpPr>
          <p:nvPr>
            <p:ph sz="quarter" idx="1"/>
          </p:nvPr>
        </p:nvSpPr>
        <p:spPr>
          <a:xfrm>
            <a:off x="971550" y="1484313"/>
            <a:ext cx="7467600" cy="4873625"/>
          </a:xfrm>
        </p:spPr>
        <p:txBody>
          <a:bodyPr/>
          <a:lstStyle/>
          <a:p>
            <a:pPr eaLnBrk="1" hangingPunct="1">
              <a:defRPr/>
            </a:pPr>
            <a:r>
              <a:rPr lang="ar-SA" sz="3600" dirty="0" smtClean="0"/>
              <a:t>هي عبارة عن كل جسم يشغل حيز.</a:t>
            </a:r>
            <a:endParaRPr lang="ar-SA" sz="6000" dirty="0" smtClean="0"/>
          </a:p>
          <a:p>
            <a:pPr eaLnBrk="1" hangingPunct="1">
              <a:buFont typeface="Wingdings" panose="05000000000000000000" pitchFamily="2" charset="2"/>
              <a:buNone/>
              <a:defRPr/>
            </a:pPr>
            <a:r>
              <a:rPr lang="ar-SA" sz="3600" dirty="0" smtClean="0">
                <a:solidFill>
                  <a:schemeClr val="accent1">
                    <a:lumMod val="75000"/>
                  </a:schemeClr>
                </a:solidFill>
              </a:rPr>
              <a:t>تتميز المواد بأنها:</a:t>
            </a:r>
          </a:p>
          <a:p>
            <a:pPr rtl="0" eaLnBrk="1" hangingPunct="1">
              <a:buFont typeface="Wingdings" panose="05000000000000000000" pitchFamily="2" charset="2"/>
              <a:buNone/>
              <a:defRPr/>
            </a:pPr>
            <a:r>
              <a:rPr lang="ar-SA" sz="3200" dirty="0" smtClean="0"/>
              <a:t>ا)قد تتواجد بأحد الحالات التراكمية للمادة </a:t>
            </a:r>
            <a:endParaRPr lang="he-IL" sz="3200" dirty="0" smtClean="0"/>
          </a:p>
          <a:p>
            <a:pPr rtl="0" eaLnBrk="1" hangingPunct="1">
              <a:buFont typeface="Wingdings" panose="05000000000000000000" pitchFamily="2" charset="2"/>
              <a:buNone/>
              <a:defRPr/>
            </a:pPr>
            <a:r>
              <a:rPr lang="ar-SA" sz="3200" dirty="0" smtClean="0"/>
              <a:t> 2)يوجد لها حجم</a:t>
            </a:r>
            <a:endParaRPr lang="he-IL" sz="3200" dirty="0" smtClean="0"/>
          </a:p>
          <a:p>
            <a:pPr rtl="0" eaLnBrk="1" hangingPunct="1">
              <a:buFont typeface="Wingdings" panose="05000000000000000000" pitchFamily="2" charset="2"/>
              <a:buNone/>
              <a:defRPr/>
            </a:pPr>
            <a:r>
              <a:rPr lang="ar-SA" sz="3200" dirty="0" smtClean="0"/>
              <a:t> 3)يوجد لها كتلة</a:t>
            </a:r>
            <a:endParaRPr lang="he-IL" sz="3200" dirty="0" smtClean="0"/>
          </a:p>
          <a:p>
            <a:pPr eaLnBrk="1" hangingPunct="1">
              <a:defRPr/>
            </a:pPr>
            <a:endParaRPr lang="he-IL" dirty="0" smtClean="0"/>
          </a:p>
        </p:txBody>
      </p:sp>
      <p:pic>
        <p:nvPicPr>
          <p:cNvPr id="11268" name="תמונה 3" descr="flogs.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3716338"/>
            <a:ext cx="4356100" cy="3141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לחצן פעולה: בית 4">
            <a:hlinkClick r:id="rId3" action="ppaction://hlinksldjump" highlightClick="1"/>
          </p:cNvPr>
          <p:cNvSpPr/>
          <p:nvPr/>
        </p:nvSpPr>
        <p:spPr>
          <a:xfrm>
            <a:off x="323850" y="260350"/>
            <a:ext cx="1041400" cy="104298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heathersanimations.com/babies/a858.gif"/>
          <p:cNvPicPr>
            <a:picLocks noGrp="1" noChangeAspect="1" noChangeArrowheads="1" noCrop="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0" y="1571625"/>
            <a:ext cx="4357688" cy="4429125"/>
          </a:xfrm>
        </p:spPr>
      </p:pic>
      <p:sp>
        <p:nvSpPr>
          <p:cNvPr id="7" name="מלבן 5"/>
          <p:cNvSpPr>
            <a:spLocks noChangeArrowheads="1"/>
          </p:cNvSpPr>
          <p:nvPr/>
        </p:nvSpPr>
        <p:spPr bwMode="auto">
          <a:xfrm>
            <a:off x="3708400" y="1916113"/>
            <a:ext cx="4602163" cy="1323975"/>
          </a:xfrm>
          <a:prstGeom prst="rect">
            <a:avLst/>
          </a:prstGeom>
          <a:noFill/>
          <a:ln w="9525">
            <a:noFill/>
            <a:miter lim="800000"/>
            <a:headEnd/>
            <a:tailEnd/>
          </a:ln>
        </p:spPr>
        <p:txBody>
          <a:bodyPr>
            <a:spAutoFit/>
          </a:bodyPr>
          <a:lstStyle/>
          <a:p>
            <a:pPr>
              <a:defRPr/>
            </a:pPr>
            <a:r>
              <a:rPr lang="ar-SA" sz="8000" i="1" dirty="0">
                <a:solidFill>
                  <a:schemeClr val="accent1">
                    <a:lumMod val="75000"/>
                  </a:schemeClr>
                </a:solidFill>
                <a:latin typeface="Century Schoolbook" pitchFamily="18" charset="0"/>
                <a:cs typeface="Times New Roman" pitchFamily="18" charset="0"/>
              </a:rPr>
              <a:t>إجابة خاطئة!</a:t>
            </a:r>
            <a:endParaRPr lang="he-IL" sz="8000" i="1" dirty="0">
              <a:solidFill>
                <a:schemeClr val="accent1">
                  <a:lumMod val="75000"/>
                </a:schemeClr>
              </a:solidFill>
              <a:latin typeface="Century Schoolbook" pitchFamily="18" charset="0"/>
              <a:cs typeface="Times New Roman" pitchFamily="18" charset="0"/>
            </a:endParaRPr>
          </a:p>
        </p:txBody>
      </p:sp>
      <p:sp>
        <p:nvSpPr>
          <p:cNvPr id="4" name="מלבן 5"/>
          <p:cNvSpPr>
            <a:spLocks noChangeArrowheads="1"/>
          </p:cNvSpPr>
          <p:nvPr/>
        </p:nvSpPr>
        <p:spPr bwMode="auto">
          <a:xfrm>
            <a:off x="4284663" y="3860800"/>
            <a:ext cx="3311525" cy="646113"/>
          </a:xfrm>
          <a:prstGeom prst="rect">
            <a:avLst/>
          </a:prstGeom>
          <a:noFill/>
          <a:ln w="9525">
            <a:noFill/>
            <a:miter lim="800000"/>
            <a:headEnd/>
            <a:tailEnd/>
          </a:ln>
        </p:spPr>
        <p:txBody>
          <a:bodyPr>
            <a:spAutoFit/>
          </a:bodyPr>
          <a:lstStyle/>
          <a:p>
            <a:pP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عودة للسؤالين 3 و 4</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explode.wav"/>
      </p:stSnd>
    </p:sndAc>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heathersanimations.com/babies/a858.gif"/>
          <p:cNvPicPr>
            <a:picLocks noGrp="1" noChangeAspect="1" noChangeArrowheads="1" noCrop="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0" y="1571625"/>
            <a:ext cx="4357688" cy="4429125"/>
          </a:xfrm>
        </p:spPr>
      </p:pic>
      <p:sp>
        <p:nvSpPr>
          <p:cNvPr id="7" name="מלבן 5"/>
          <p:cNvSpPr>
            <a:spLocks noChangeArrowheads="1"/>
          </p:cNvSpPr>
          <p:nvPr/>
        </p:nvSpPr>
        <p:spPr bwMode="auto">
          <a:xfrm>
            <a:off x="3708400" y="1916113"/>
            <a:ext cx="4602163" cy="1323975"/>
          </a:xfrm>
          <a:prstGeom prst="rect">
            <a:avLst/>
          </a:prstGeom>
          <a:noFill/>
          <a:ln w="9525">
            <a:noFill/>
            <a:miter lim="800000"/>
            <a:headEnd/>
            <a:tailEnd/>
          </a:ln>
        </p:spPr>
        <p:txBody>
          <a:bodyPr>
            <a:spAutoFit/>
          </a:bodyPr>
          <a:lstStyle/>
          <a:p>
            <a:pPr>
              <a:defRPr/>
            </a:pPr>
            <a:r>
              <a:rPr lang="ar-SA" sz="8000" i="1" dirty="0">
                <a:solidFill>
                  <a:schemeClr val="accent1">
                    <a:lumMod val="75000"/>
                  </a:schemeClr>
                </a:solidFill>
                <a:latin typeface="Century Schoolbook" pitchFamily="18" charset="0"/>
                <a:cs typeface="Times New Roman" pitchFamily="18" charset="0"/>
              </a:rPr>
              <a:t>إجابة خاطئة!</a:t>
            </a:r>
            <a:endParaRPr lang="he-IL" sz="8000" i="1" dirty="0">
              <a:solidFill>
                <a:schemeClr val="accent1">
                  <a:lumMod val="75000"/>
                </a:schemeClr>
              </a:solidFill>
              <a:latin typeface="Century Schoolbook" pitchFamily="18" charset="0"/>
              <a:cs typeface="Times New Roman" pitchFamily="18" charset="0"/>
            </a:endParaRPr>
          </a:p>
        </p:txBody>
      </p:sp>
      <p:sp>
        <p:nvSpPr>
          <p:cNvPr id="4" name="מלבן 5"/>
          <p:cNvSpPr>
            <a:spLocks noChangeArrowheads="1"/>
          </p:cNvSpPr>
          <p:nvPr/>
        </p:nvSpPr>
        <p:spPr bwMode="auto">
          <a:xfrm>
            <a:off x="4284663" y="3860800"/>
            <a:ext cx="3311525" cy="646113"/>
          </a:xfrm>
          <a:prstGeom prst="rect">
            <a:avLst/>
          </a:prstGeom>
          <a:noFill/>
          <a:ln w="9525">
            <a:noFill/>
            <a:miter lim="800000"/>
            <a:headEnd/>
            <a:tailEnd/>
          </a:ln>
        </p:spPr>
        <p:txBody>
          <a:bodyPr>
            <a:spAutoFit/>
          </a:bodyPr>
          <a:lstStyle/>
          <a:p>
            <a:pP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عودة للسؤالين 5 و 6</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explode.wav"/>
      </p:stSnd>
    </p:sndAc>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heathersanimations.com/babies/anibabies/i.gif"/>
          <p:cNvPicPr>
            <a:picLocks noGrp="1" noChangeAspect="1" noChangeArrowheads="1" noCrop="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42938" y="1214438"/>
            <a:ext cx="3857625" cy="4857750"/>
          </a:xfrm>
        </p:spPr>
      </p:pic>
      <p:sp>
        <p:nvSpPr>
          <p:cNvPr id="7" name="מלבן 5"/>
          <p:cNvSpPr>
            <a:spLocks noChangeArrowheads="1"/>
          </p:cNvSpPr>
          <p:nvPr/>
        </p:nvSpPr>
        <p:spPr bwMode="auto">
          <a:xfrm>
            <a:off x="3995738" y="2924175"/>
            <a:ext cx="4602162" cy="1201738"/>
          </a:xfrm>
          <a:prstGeom prst="rect">
            <a:avLst/>
          </a:prstGeom>
          <a:noFill/>
          <a:ln w="9525">
            <a:noFill/>
            <a:miter lim="800000"/>
            <a:headEnd/>
            <a:tailEnd/>
          </a:ln>
        </p:spPr>
        <p:txBody>
          <a:bodyPr>
            <a:spAutoFit/>
          </a:bodyPr>
          <a:lstStyle/>
          <a:p>
            <a:pPr algn="ctr">
              <a:defRPr/>
            </a:pPr>
            <a:r>
              <a:rPr lang="ar-SA" sz="7200" i="1" dirty="0">
                <a:solidFill>
                  <a:schemeClr val="accent1">
                    <a:lumMod val="75000"/>
                  </a:schemeClr>
                </a:solidFill>
                <a:latin typeface="Century Schoolbook" pitchFamily="18" charset="0"/>
                <a:cs typeface="Times New Roman" pitchFamily="18" charset="0"/>
              </a:rPr>
              <a:t>أحسنت!</a:t>
            </a:r>
            <a:endParaRPr lang="he-IL" sz="7200" i="1" dirty="0">
              <a:solidFill>
                <a:schemeClr val="accent1">
                  <a:lumMod val="75000"/>
                </a:schemeClr>
              </a:solidFill>
              <a:latin typeface="Century Schoolbook" pitchFamily="18" charset="0"/>
              <a:cs typeface="Times New Roman" pitchFamily="18" charset="0"/>
            </a:endParaRPr>
          </a:p>
        </p:txBody>
      </p:sp>
      <p:sp>
        <p:nvSpPr>
          <p:cNvPr id="8" name="מלבן 5"/>
          <p:cNvSpPr>
            <a:spLocks noChangeArrowheads="1"/>
          </p:cNvSpPr>
          <p:nvPr/>
        </p:nvSpPr>
        <p:spPr bwMode="auto">
          <a:xfrm>
            <a:off x="4500563" y="4292600"/>
            <a:ext cx="3311525" cy="646113"/>
          </a:xfrm>
          <a:prstGeom prst="rect">
            <a:avLst/>
          </a:prstGeom>
          <a:noFill/>
          <a:ln w="9525">
            <a:noFill/>
            <a:miter lim="800000"/>
            <a:headEnd/>
            <a:tailEnd/>
          </a:ln>
        </p:spPr>
        <p:txBody>
          <a:bodyPr>
            <a:spAutoFit/>
          </a:bodyPr>
          <a:lstStyle/>
          <a:p>
            <a:pPr algn="ct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للسؤال التالي</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applause.wav"/>
      </p:stSnd>
    </p:sndAc>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http://www.heathersanimations.com/babies/anibabies/i.gif"/>
          <p:cNvPicPr>
            <a:picLocks noGrp="1" noChangeAspect="1" noChangeArrowheads="1" noCrop="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42938" y="1214438"/>
            <a:ext cx="3857625" cy="4857750"/>
          </a:xfrm>
        </p:spPr>
      </p:pic>
      <p:sp>
        <p:nvSpPr>
          <p:cNvPr id="7" name="מלבן 5"/>
          <p:cNvSpPr>
            <a:spLocks noChangeArrowheads="1"/>
          </p:cNvSpPr>
          <p:nvPr/>
        </p:nvSpPr>
        <p:spPr bwMode="auto">
          <a:xfrm>
            <a:off x="3995738" y="2924175"/>
            <a:ext cx="4602162" cy="1201738"/>
          </a:xfrm>
          <a:prstGeom prst="rect">
            <a:avLst/>
          </a:prstGeom>
          <a:noFill/>
          <a:ln w="9525">
            <a:noFill/>
            <a:miter lim="800000"/>
            <a:headEnd/>
            <a:tailEnd/>
          </a:ln>
        </p:spPr>
        <p:txBody>
          <a:bodyPr>
            <a:spAutoFit/>
          </a:bodyPr>
          <a:lstStyle/>
          <a:p>
            <a:pPr algn="ctr">
              <a:defRPr/>
            </a:pPr>
            <a:r>
              <a:rPr lang="ar-SA" sz="7200" i="1" dirty="0">
                <a:solidFill>
                  <a:schemeClr val="accent1">
                    <a:lumMod val="75000"/>
                  </a:schemeClr>
                </a:solidFill>
                <a:latin typeface="Century Schoolbook" pitchFamily="18" charset="0"/>
                <a:cs typeface="Times New Roman" pitchFamily="18" charset="0"/>
              </a:rPr>
              <a:t>أحسنت!</a:t>
            </a:r>
            <a:endParaRPr lang="he-IL" sz="7200" i="1" dirty="0">
              <a:solidFill>
                <a:schemeClr val="accent1">
                  <a:lumMod val="75000"/>
                </a:schemeClr>
              </a:solidFill>
              <a:latin typeface="Century Schoolbook" pitchFamily="18" charset="0"/>
              <a:cs typeface="Times New Roman" pitchFamily="18" charset="0"/>
            </a:endParaRPr>
          </a:p>
        </p:txBody>
      </p:sp>
      <p:sp>
        <p:nvSpPr>
          <p:cNvPr id="4" name="מלבן 5"/>
          <p:cNvSpPr>
            <a:spLocks noChangeArrowheads="1"/>
          </p:cNvSpPr>
          <p:nvPr/>
        </p:nvSpPr>
        <p:spPr bwMode="auto">
          <a:xfrm>
            <a:off x="4500563" y="4292600"/>
            <a:ext cx="3311525" cy="646113"/>
          </a:xfrm>
          <a:prstGeom prst="rect">
            <a:avLst/>
          </a:prstGeom>
          <a:noFill/>
          <a:ln w="9525">
            <a:noFill/>
            <a:miter lim="800000"/>
            <a:headEnd/>
            <a:tailEnd/>
          </a:ln>
        </p:spPr>
        <p:txBody>
          <a:bodyPr>
            <a:spAutoFit/>
          </a:bodyPr>
          <a:lstStyle/>
          <a:p>
            <a:pPr algn="ct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للسؤال التالي</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applause.wav"/>
      </p:stSnd>
    </p:sndAc>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www.heathersanimations.com/babies/anibabies/i.gif"/>
          <p:cNvPicPr>
            <a:picLocks noGrp="1" noChangeAspect="1" noChangeArrowheads="1" noCrop="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42938" y="1214438"/>
            <a:ext cx="3857625" cy="4857750"/>
          </a:xfrm>
        </p:spPr>
      </p:pic>
      <p:sp>
        <p:nvSpPr>
          <p:cNvPr id="7" name="מלבן 5"/>
          <p:cNvSpPr>
            <a:spLocks noChangeArrowheads="1"/>
          </p:cNvSpPr>
          <p:nvPr/>
        </p:nvSpPr>
        <p:spPr bwMode="auto">
          <a:xfrm>
            <a:off x="3995738" y="2924175"/>
            <a:ext cx="4602162" cy="1201738"/>
          </a:xfrm>
          <a:prstGeom prst="rect">
            <a:avLst/>
          </a:prstGeom>
          <a:noFill/>
          <a:ln w="9525">
            <a:noFill/>
            <a:miter lim="800000"/>
            <a:headEnd/>
            <a:tailEnd/>
          </a:ln>
        </p:spPr>
        <p:txBody>
          <a:bodyPr>
            <a:spAutoFit/>
          </a:bodyPr>
          <a:lstStyle/>
          <a:p>
            <a:pPr algn="ctr">
              <a:defRPr/>
            </a:pPr>
            <a:r>
              <a:rPr lang="ar-SA" sz="7200" i="1" dirty="0">
                <a:solidFill>
                  <a:schemeClr val="accent1">
                    <a:lumMod val="75000"/>
                  </a:schemeClr>
                </a:solidFill>
                <a:latin typeface="Century Schoolbook" pitchFamily="18" charset="0"/>
                <a:cs typeface="Times New Roman" pitchFamily="18" charset="0"/>
              </a:rPr>
              <a:t>أحسنت!</a:t>
            </a:r>
            <a:endParaRPr lang="he-IL" sz="7200" i="1" dirty="0">
              <a:solidFill>
                <a:schemeClr val="accent1">
                  <a:lumMod val="75000"/>
                </a:schemeClr>
              </a:solidFill>
              <a:latin typeface="Century Schoolbook" pitchFamily="18" charset="0"/>
              <a:cs typeface="Times New Roman" pitchFamily="18" charset="0"/>
            </a:endParaRPr>
          </a:p>
        </p:txBody>
      </p:sp>
      <p:sp>
        <p:nvSpPr>
          <p:cNvPr id="4" name="מלבן 5"/>
          <p:cNvSpPr>
            <a:spLocks noChangeArrowheads="1"/>
          </p:cNvSpPr>
          <p:nvPr/>
        </p:nvSpPr>
        <p:spPr bwMode="auto">
          <a:xfrm>
            <a:off x="4500563" y="4292600"/>
            <a:ext cx="3311525" cy="646113"/>
          </a:xfrm>
          <a:prstGeom prst="rect">
            <a:avLst/>
          </a:prstGeom>
          <a:noFill/>
          <a:ln w="9525">
            <a:noFill/>
            <a:miter lim="800000"/>
            <a:headEnd/>
            <a:tailEnd/>
          </a:ln>
        </p:spPr>
        <p:txBody>
          <a:bodyPr>
            <a:spAutoFit/>
          </a:bodyPr>
          <a:lstStyle/>
          <a:p>
            <a:pPr algn="ct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للسؤال التالي</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applause.wav"/>
      </p:stSnd>
    </p:sndAc>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heathersanimations.com/babies/anibabies/i.gif"/>
          <p:cNvPicPr>
            <a:picLocks noGrp="1" noChangeAspect="1" noChangeArrowheads="1" noCrop="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642938" y="1214438"/>
            <a:ext cx="3857625" cy="4857750"/>
          </a:xfrm>
        </p:spPr>
      </p:pic>
      <p:sp>
        <p:nvSpPr>
          <p:cNvPr id="7" name="מלבן 5"/>
          <p:cNvSpPr>
            <a:spLocks noChangeArrowheads="1"/>
          </p:cNvSpPr>
          <p:nvPr/>
        </p:nvSpPr>
        <p:spPr bwMode="auto">
          <a:xfrm>
            <a:off x="3995738" y="2924175"/>
            <a:ext cx="4602162" cy="1201738"/>
          </a:xfrm>
          <a:prstGeom prst="rect">
            <a:avLst/>
          </a:prstGeom>
          <a:noFill/>
          <a:ln w="9525">
            <a:noFill/>
            <a:miter lim="800000"/>
            <a:headEnd/>
            <a:tailEnd/>
          </a:ln>
        </p:spPr>
        <p:txBody>
          <a:bodyPr>
            <a:spAutoFit/>
          </a:bodyPr>
          <a:lstStyle/>
          <a:p>
            <a:pPr algn="ctr">
              <a:defRPr/>
            </a:pPr>
            <a:r>
              <a:rPr lang="ar-SA" sz="7200" i="1" dirty="0">
                <a:solidFill>
                  <a:schemeClr val="accent1">
                    <a:lumMod val="75000"/>
                  </a:schemeClr>
                </a:solidFill>
                <a:latin typeface="Century Schoolbook" pitchFamily="18" charset="0"/>
                <a:cs typeface="Times New Roman" pitchFamily="18" charset="0"/>
              </a:rPr>
              <a:t>أحسنت!</a:t>
            </a:r>
            <a:endParaRPr lang="he-IL" sz="7200" i="1" dirty="0">
              <a:solidFill>
                <a:schemeClr val="accent1">
                  <a:lumMod val="75000"/>
                </a:schemeClr>
              </a:solidFill>
              <a:latin typeface="Century Schoolbook" pitchFamily="18" charset="0"/>
              <a:cs typeface="Times New Roman" pitchFamily="18" charset="0"/>
            </a:endParaRPr>
          </a:p>
        </p:txBody>
      </p:sp>
      <p:sp>
        <p:nvSpPr>
          <p:cNvPr id="5" name="מלבן 5"/>
          <p:cNvSpPr>
            <a:spLocks noChangeArrowheads="1"/>
          </p:cNvSpPr>
          <p:nvPr/>
        </p:nvSpPr>
        <p:spPr bwMode="auto">
          <a:xfrm>
            <a:off x="4500563" y="4292600"/>
            <a:ext cx="3311525" cy="646113"/>
          </a:xfrm>
          <a:prstGeom prst="rect">
            <a:avLst/>
          </a:prstGeom>
          <a:noFill/>
          <a:ln w="9525">
            <a:noFill/>
            <a:miter lim="800000"/>
            <a:headEnd/>
            <a:tailEnd/>
          </a:ln>
        </p:spPr>
        <p:txBody>
          <a:bodyPr>
            <a:spAutoFit/>
          </a:bodyPr>
          <a:lstStyle/>
          <a:p>
            <a:pPr algn="ctr">
              <a:defRPr/>
            </a:pPr>
            <a:r>
              <a:rPr lang="ar-SA" sz="3600" i="1" dirty="0">
                <a:solidFill>
                  <a:schemeClr val="accent6">
                    <a:lumMod val="50000"/>
                  </a:schemeClr>
                </a:solidFill>
                <a:latin typeface="Century Schoolbook" pitchFamily="18" charset="0"/>
                <a:cs typeface="Times New Roman" pitchFamily="18" charset="0"/>
                <a:hlinkClick r:id="rId4" action="ppaction://hlinksldjump"/>
              </a:rPr>
              <a:t>للسؤال التالي</a:t>
            </a:r>
            <a:endParaRPr lang="he-IL" sz="3600" i="1" dirty="0">
              <a:solidFill>
                <a:schemeClr val="accent6">
                  <a:lumMod val="50000"/>
                </a:schemeClr>
              </a:solidFill>
              <a:latin typeface="Century Schoolbook" pitchFamily="18" charset="0"/>
              <a:cs typeface="Times New Roman" pitchFamily="18" charset="0"/>
            </a:endParaRPr>
          </a:p>
        </p:txBody>
      </p:sp>
    </p:spTree>
  </p:cSld>
  <p:clrMapOvr>
    <a:masterClrMapping/>
  </p:clrMapOvr>
  <p:transition>
    <p:sndAc>
      <p:stSnd>
        <p:snd r:embed="rId2" name="applaus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pPr algn="ctr" eaLnBrk="1" fontAlgn="auto" hangingPunct="1">
              <a:spcAft>
                <a:spcPts val="0"/>
              </a:spcAft>
              <a:defRPr/>
            </a:pPr>
            <a:r>
              <a:rPr lang="ar-SA" sz="6000" dirty="0" smtClean="0"/>
              <a:t>حالات المادة</a:t>
            </a:r>
            <a:endParaRPr lang="he-IL" sz="6000" dirty="0"/>
          </a:p>
        </p:txBody>
      </p:sp>
      <p:sp>
        <p:nvSpPr>
          <p:cNvPr id="12291" name="מציין מיקום תוכן 2"/>
          <p:cNvSpPr>
            <a:spLocks noGrp="1"/>
          </p:cNvSpPr>
          <p:nvPr>
            <p:ph sz="quarter" idx="1"/>
          </p:nvPr>
        </p:nvSpPr>
        <p:spPr>
          <a:xfrm>
            <a:off x="457200" y="1600200"/>
            <a:ext cx="7467600" cy="4873625"/>
          </a:xfrm>
        </p:spPr>
        <p:txBody>
          <a:bodyPr/>
          <a:lstStyle/>
          <a:p>
            <a:pPr eaLnBrk="1" hangingPunct="1"/>
            <a:r>
              <a:rPr lang="ar-SA" altLang="en-US" sz="3200" smtClean="0"/>
              <a:t> الحالة التراكمية :كيفية تراكم الجسيمات   </a:t>
            </a:r>
          </a:p>
          <a:p>
            <a:pPr eaLnBrk="1" hangingPunct="1"/>
            <a:r>
              <a:rPr lang="ar-SA" altLang="en-US" sz="3200" smtClean="0"/>
              <a:t>يمكن إيجاد المادة في ثلاث حالات تراكمية </a:t>
            </a:r>
          </a:p>
          <a:p>
            <a:pPr eaLnBrk="1" hangingPunct="1"/>
            <a:endParaRPr lang="ar-SA" altLang="en-US" smtClean="0"/>
          </a:p>
        </p:txBody>
      </p:sp>
      <p:pic>
        <p:nvPicPr>
          <p:cNvPr id="12292" name="Picture 2" descr="mazav_zvira_water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188" y="3000375"/>
            <a:ext cx="8358187" cy="357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לחצן פעולה: בית 4">
            <a:hlinkClick r:id="rId3" action="ppaction://hlinksldjump" highlightClick="1"/>
          </p:cNvPr>
          <p:cNvSpPr/>
          <p:nvPr/>
        </p:nvSpPr>
        <p:spPr>
          <a:xfrm>
            <a:off x="323850" y="260350"/>
            <a:ext cx="898525" cy="90963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r" eaLnBrk="1" fontAlgn="auto" hangingPunct="1">
              <a:spcAft>
                <a:spcPts val="0"/>
              </a:spcAft>
              <a:defRPr/>
            </a:pPr>
            <a:r>
              <a:rPr lang="ar-SA" sz="7200" dirty="0" smtClean="0"/>
              <a:t>الحالة الصلبة</a:t>
            </a:r>
            <a:endParaRPr lang="he-IL" sz="7200" dirty="0"/>
          </a:p>
        </p:txBody>
      </p:sp>
      <p:sp>
        <p:nvSpPr>
          <p:cNvPr id="13315" name="מציין מיקום תוכן 2"/>
          <p:cNvSpPr>
            <a:spLocks noGrp="1"/>
          </p:cNvSpPr>
          <p:nvPr>
            <p:ph sz="quarter" idx="1"/>
          </p:nvPr>
        </p:nvSpPr>
        <p:spPr>
          <a:xfrm>
            <a:off x="457200" y="1600200"/>
            <a:ext cx="7467600" cy="4873625"/>
          </a:xfrm>
        </p:spPr>
        <p:txBody>
          <a:bodyPr/>
          <a:lstStyle/>
          <a:p>
            <a:pPr eaLnBrk="1" hangingPunct="1"/>
            <a:r>
              <a:rPr lang="ar-SA" altLang="en-US" sz="3600" b="1" smtClean="0"/>
              <a:t>الجسيمات منظمة ومرتبة</a:t>
            </a:r>
            <a:r>
              <a:rPr lang="he-IL" altLang="en-US" sz="3600" b="1" smtClean="0"/>
              <a:t>,</a:t>
            </a:r>
            <a:r>
              <a:rPr lang="ar-SA" altLang="en-US" sz="3600" b="1" smtClean="0"/>
              <a:t>متراصة وكل جسيم يتحرك في مكانه حركة على شكل ذبذبة.  للصلب حجم وشكل ثابت بسبب قوىالتجاذب بين الجسيمات.       </a:t>
            </a:r>
          </a:p>
          <a:p>
            <a:pPr eaLnBrk="1" hangingPunct="1"/>
            <a:endParaRPr lang="ar-SA" altLang="en-US" b="1" smtClean="0"/>
          </a:p>
          <a:p>
            <a:pPr eaLnBrk="1" hangingPunct="1"/>
            <a:endParaRPr lang="en-US" altLang="en-US" b="1" smtClean="0">
              <a:cs typeface="Times New Roman" panose="02020603050405020304" pitchFamily="18" charset="0"/>
            </a:endParaRPr>
          </a:p>
        </p:txBody>
      </p:sp>
      <p:pic>
        <p:nvPicPr>
          <p:cNvPr id="13316" name="Picture 186" descr="solidvib"/>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643063" y="3929063"/>
            <a:ext cx="171767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לחצן פעולה: בית 4">
            <a:hlinkClick r:id="rId3" action="ppaction://hlinksldjump" highlightClick="1"/>
          </p:cNvPr>
          <p:cNvSpPr/>
          <p:nvPr/>
        </p:nvSpPr>
        <p:spPr>
          <a:xfrm>
            <a:off x="323850" y="260350"/>
            <a:ext cx="898525" cy="90963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r" eaLnBrk="1" fontAlgn="auto" hangingPunct="1">
              <a:spcAft>
                <a:spcPts val="0"/>
              </a:spcAft>
              <a:defRPr/>
            </a:pPr>
            <a:r>
              <a:rPr lang="ar-SA" sz="7200" dirty="0" smtClean="0"/>
              <a:t>الحالة السائلة</a:t>
            </a:r>
            <a:endParaRPr lang="he-IL" sz="7200" dirty="0"/>
          </a:p>
        </p:txBody>
      </p:sp>
      <p:sp>
        <p:nvSpPr>
          <p:cNvPr id="14339" name="מציין מיקום תוכן 2"/>
          <p:cNvSpPr>
            <a:spLocks noGrp="1"/>
          </p:cNvSpPr>
          <p:nvPr>
            <p:ph sz="quarter" idx="1"/>
          </p:nvPr>
        </p:nvSpPr>
        <p:spPr>
          <a:xfrm>
            <a:off x="457200" y="1600200"/>
            <a:ext cx="7467600" cy="4873625"/>
          </a:xfrm>
        </p:spPr>
        <p:txBody>
          <a:bodyPr/>
          <a:lstStyle/>
          <a:p>
            <a:pPr marL="0" indent="0" eaLnBrk="1" hangingPunct="1">
              <a:buFont typeface="Wingdings" panose="05000000000000000000" pitchFamily="2" charset="2"/>
              <a:buNone/>
            </a:pPr>
            <a:r>
              <a:rPr lang="ar-SA" altLang="en-US" sz="3600" b="1" smtClean="0">
                <a:latin typeface="Arial" panose="020B0604020202020204" pitchFamily="34" charset="0"/>
                <a:cs typeface="Arial" panose="020B0604020202020204" pitchFamily="34" charset="0"/>
              </a:rPr>
              <a:t>الجسيمات قريبة من بعضها البعض وكل جسيم يستطيع الحركة على شكلين </a:t>
            </a:r>
            <a:endParaRPr lang="he-IL" altLang="en-US" sz="3600" b="1" smtClean="0">
              <a:latin typeface="Arial" panose="020B0604020202020204" pitchFamily="34" charset="0"/>
              <a:cs typeface="Arial" panose="020B0604020202020204" pitchFamily="34" charset="0"/>
            </a:endParaRPr>
          </a:p>
          <a:p>
            <a:pPr marL="0" indent="0" eaLnBrk="1" hangingPunct="1">
              <a:buFont typeface="Wingdings" panose="05000000000000000000" pitchFamily="2" charset="2"/>
              <a:buNone/>
            </a:pPr>
            <a:r>
              <a:rPr lang="ar-SA" altLang="en-US" sz="3600" b="1" smtClean="0">
                <a:latin typeface="Arial" panose="020B0604020202020204" pitchFamily="34" charset="0"/>
                <a:cs typeface="Arial" panose="020B0604020202020204" pitchFamily="34" charset="0"/>
              </a:rPr>
              <a:t>ذبذبة </a:t>
            </a:r>
            <a:r>
              <a:rPr lang="he-IL" altLang="en-US" sz="3600" b="1" smtClean="0">
                <a:latin typeface="Arial" panose="020B0604020202020204" pitchFamily="34" charset="0"/>
                <a:cs typeface="Arial" panose="020B0604020202020204" pitchFamily="34" charset="0"/>
              </a:rPr>
              <a:t> </a:t>
            </a:r>
            <a:r>
              <a:rPr lang="ar-SA" altLang="en-US" sz="3600" b="1" smtClean="0">
                <a:latin typeface="Arial" panose="020B0604020202020204" pitchFamily="34" charset="0"/>
                <a:cs typeface="Arial" panose="020B0604020202020204" pitchFamily="34" charset="0"/>
              </a:rPr>
              <a:t>وبشكل دحرجة .شكل متغير بمعنى السائل ياخذ شكل الوعاء ولكن الحجم ثابت بسبب قوى التجاذب بين الجسيمات.</a:t>
            </a:r>
            <a:endParaRPr lang="en-US" altLang="en-US" sz="3600" b="1" smtClean="0">
              <a:latin typeface="Arial" panose="020B0604020202020204" pitchFamily="34" charset="0"/>
              <a:cs typeface="Arial" panose="020B0604020202020204" pitchFamily="34" charset="0"/>
            </a:endParaRPr>
          </a:p>
          <a:p>
            <a:pPr marL="0" indent="0" eaLnBrk="1" hangingPunct="1">
              <a:buFont typeface="Wingdings" panose="05000000000000000000" pitchFamily="2" charset="2"/>
              <a:buNone/>
            </a:pPr>
            <a:endParaRPr lang="en-US" altLang="en-US" b="1" smtClean="0">
              <a:latin typeface="Arial" panose="020B0604020202020204" pitchFamily="34" charset="0"/>
              <a:cs typeface="Arial" panose="020B0604020202020204" pitchFamily="34" charset="0"/>
            </a:endParaRPr>
          </a:p>
        </p:txBody>
      </p:sp>
      <p:pic>
        <p:nvPicPr>
          <p:cNvPr id="14340" name="Picture 185" descr="liqtwo"/>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214563" y="4214813"/>
            <a:ext cx="171767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לחצן פעולה: בית 4">
            <a:hlinkClick r:id="rId3" action="ppaction://hlinksldjump" highlightClick="1"/>
          </p:cNvPr>
          <p:cNvSpPr/>
          <p:nvPr/>
        </p:nvSpPr>
        <p:spPr>
          <a:xfrm>
            <a:off x="395288" y="260350"/>
            <a:ext cx="900112" cy="90963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pPr algn="r" eaLnBrk="1" fontAlgn="auto" hangingPunct="1">
              <a:spcAft>
                <a:spcPts val="0"/>
              </a:spcAft>
              <a:defRPr/>
            </a:pPr>
            <a:r>
              <a:rPr lang="ar-SA" sz="8000" dirty="0" smtClean="0"/>
              <a:t>الحالة الغازية</a:t>
            </a:r>
            <a:endParaRPr lang="he-IL" sz="8000" dirty="0"/>
          </a:p>
        </p:txBody>
      </p:sp>
      <p:sp>
        <p:nvSpPr>
          <p:cNvPr id="15363" name="מציין מיקום תוכן 2"/>
          <p:cNvSpPr>
            <a:spLocks noGrp="1"/>
          </p:cNvSpPr>
          <p:nvPr>
            <p:ph sz="quarter" idx="1"/>
          </p:nvPr>
        </p:nvSpPr>
        <p:spPr>
          <a:xfrm>
            <a:off x="457200" y="1600200"/>
            <a:ext cx="7467600" cy="4873625"/>
          </a:xfrm>
        </p:spPr>
        <p:txBody>
          <a:bodyPr/>
          <a:lstStyle/>
          <a:p>
            <a:pPr marL="0" indent="0" eaLnBrk="1" hangingPunct="1">
              <a:buFont typeface="Wingdings" panose="05000000000000000000" pitchFamily="2" charset="2"/>
              <a:buNone/>
            </a:pPr>
            <a:r>
              <a:rPr lang="ar-SA" altLang="en-US" sz="3600" b="1" smtClean="0">
                <a:latin typeface="Arial" panose="020B0604020202020204" pitchFamily="34" charset="0"/>
                <a:cs typeface="Arial" panose="020B0604020202020204" pitchFamily="34" charset="0"/>
              </a:rPr>
              <a:t>الجسيمات بعيدة عن بعضها وتتحرك على شكل عشوائي وبثلاث أشكال للحركة:</a:t>
            </a:r>
            <a:endParaRPr lang="he-IL" altLang="en-US" sz="3600" b="1" smtClean="0">
              <a:latin typeface="Arial" panose="020B0604020202020204" pitchFamily="34" charset="0"/>
              <a:cs typeface="Arial" panose="020B0604020202020204" pitchFamily="34" charset="0"/>
            </a:endParaRPr>
          </a:p>
          <a:p>
            <a:pPr marL="0" indent="0" eaLnBrk="1" hangingPunct="1">
              <a:buFont typeface="Wingdings" panose="05000000000000000000" pitchFamily="2" charset="2"/>
              <a:buNone/>
            </a:pPr>
            <a:r>
              <a:rPr lang="ar-SA" altLang="en-US" sz="3600" b="1" smtClean="0">
                <a:latin typeface="Arial" panose="020B0604020202020204" pitchFamily="34" charset="0"/>
                <a:cs typeface="Arial" panose="020B0604020202020204" pitchFamily="34" charset="0"/>
              </a:rPr>
              <a:t>ذبذبة</a:t>
            </a:r>
            <a:r>
              <a:rPr lang="he-IL" altLang="en-US" sz="3600" b="1" smtClean="0">
                <a:latin typeface="Arial" panose="020B0604020202020204" pitchFamily="34" charset="0"/>
                <a:cs typeface="Arial" panose="020B0604020202020204" pitchFamily="34" charset="0"/>
              </a:rPr>
              <a:t>, </a:t>
            </a:r>
            <a:r>
              <a:rPr lang="ar-SA" altLang="en-US" sz="3600" b="1" smtClean="0">
                <a:latin typeface="Arial" panose="020B0604020202020204" pitchFamily="34" charset="0"/>
                <a:cs typeface="Arial" panose="020B0604020202020204" pitchFamily="34" charset="0"/>
              </a:rPr>
              <a:t>دحرجة</a:t>
            </a:r>
            <a:r>
              <a:rPr lang="he-IL" altLang="en-US" sz="3600" b="1" smtClean="0">
                <a:latin typeface="Arial" panose="020B0604020202020204" pitchFamily="34" charset="0"/>
                <a:cs typeface="Arial" panose="020B0604020202020204" pitchFamily="34" charset="0"/>
              </a:rPr>
              <a:t>, </a:t>
            </a:r>
            <a:r>
              <a:rPr lang="ar-SA" altLang="en-US" sz="3600" b="1" smtClean="0">
                <a:latin typeface="Arial" panose="020B0604020202020204" pitchFamily="34" charset="0"/>
                <a:cs typeface="Arial" panose="020B0604020202020204" pitchFamily="34" charset="0"/>
              </a:rPr>
              <a:t>إزاحة  </a:t>
            </a:r>
          </a:p>
          <a:p>
            <a:pPr marL="0" indent="0" eaLnBrk="1" hangingPunct="1">
              <a:buFont typeface="Wingdings" panose="05000000000000000000" pitchFamily="2" charset="2"/>
              <a:buNone/>
            </a:pPr>
            <a:r>
              <a:rPr lang="ar-SA" altLang="en-US" sz="3600" b="1" smtClean="0">
                <a:latin typeface="Arial" panose="020B0604020202020204" pitchFamily="34" charset="0"/>
                <a:cs typeface="Arial" panose="020B0604020202020204" pitchFamily="34" charset="0"/>
              </a:rPr>
              <a:t>يأخذ شكل وحجم الوعاء الذي يوضع به . يمكن ضغطه بسهولة كبيرة جدا</a:t>
            </a:r>
            <a:endParaRPr lang="en-US" altLang="en-US" sz="3600" b="1" smtClean="0">
              <a:latin typeface="Arial" panose="020B0604020202020204" pitchFamily="34" charset="0"/>
              <a:cs typeface="Arial" panose="020B0604020202020204" pitchFamily="34" charset="0"/>
            </a:endParaRPr>
          </a:p>
          <a:p>
            <a:pPr marL="0" indent="0" eaLnBrk="1" hangingPunct="1">
              <a:buFont typeface="Wingdings" panose="05000000000000000000" pitchFamily="2" charset="2"/>
              <a:buNone/>
            </a:pPr>
            <a:endParaRPr lang="en-US" altLang="en-US" b="1" smtClean="0">
              <a:latin typeface="Arial" panose="020B0604020202020204" pitchFamily="34" charset="0"/>
              <a:cs typeface="Arial" panose="020B0604020202020204" pitchFamily="34" charset="0"/>
            </a:endParaRPr>
          </a:p>
          <a:p>
            <a:pPr marL="0" indent="0" eaLnBrk="1" hangingPunct="1">
              <a:buFont typeface="Wingdings" panose="05000000000000000000" pitchFamily="2" charset="2"/>
              <a:buNone/>
            </a:pPr>
            <a:endParaRPr lang="he-IL" altLang="en-US" smtClean="0"/>
          </a:p>
        </p:txBody>
      </p:sp>
      <p:pic>
        <p:nvPicPr>
          <p:cNvPr id="15364" name="Picture 184" descr="ann3gas"/>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2500313" y="4500563"/>
            <a:ext cx="1717675"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לחצן פעולה: בית 4">
            <a:hlinkClick r:id="rId3" action="ppaction://hlinksldjump" highlightClick="1"/>
          </p:cNvPr>
          <p:cNvSpPr/>
          <p:nvPr/>
        </p:nvSpPr>
        <p:spPr>
          <a:xfrm>
            <a:off x="323850" y="260350"/>
            <a:ext cx="898525" cy="909638"/>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fontScale="90000"/>
          </a:bodyPr>
          <a:lstStyle/>
          <a:p>
            <a:pPr algn="r" eaLnBrk="1" fontAlgn="auto" hangingPunct="1">
              <a:spcAft>
                <a:spcPts val="0"/>
              </a:spcAft>
              <a:defRPr/>
            </a:pPr>
            <a:r>
              <a:rPr lang="ar-SA" sz="4400" b="1" dirty="0" smtClean="0">
                <a:solidFill>
                  <a:srgbClr val="000099"/>
                </a:solidFill>
                <a:latin typeface="Times New Roman" pitchFamily="18" charset="0"/>
              </a:rPr>
              <a:t>مبنى المادة</a:t>
            </a:r>
            <a:r>
              <a:rPr lang="he-IL" sz="4400" b="1" dirty="0" smtClean="0">
                <a:solidFill>
                  <a:srgbClr val="000099"/>
                </a:solidFill>
                <a:latin typeface="Times New Roman" pitchFamily="18" charset="0"/>
              </a:rPr>
              <a:t> – </a:t>
            </a:r>
            <a:r>
              <a:rPr lang="ar-SA" sz="4400" b="1" dirty="0" smtClean="0">
                <a:solidFill>
                  <a:srgbClr val="000099"/>
                </a:solidFill>
                <a:latin typeface="Times New Roman" pitchFamily="18" charset="0"/>
              </a:rPr>
              <a:t>الحالة التراكمية للمادة</a:t>
            </a:r>
            <a:r>
              <a:rPr lang="he-IL" sz="4400" b="1" dirty="0" smtClean="0">
                <a:solidFill>
                  <a:srgbClr val="000099"/>
                </a:solidFill>
                <a:latin typeface="Times New Roman" pitchFamily="18" charset="0"/>
              </a:rPr>
              <a:t> - </a:t>
            </a:r>
            <a:r>
              <a:rPr lang="ar-SA" sz="4400" b="1" dirty="0" smtClean="0">
                <a:solidFill>
                  <a:srgbClr val="000099"/>
                </a:solidFill>
                <a:latin typeface="Times New Roman" pitchFamily="18" charset="0"/>
              </a:rPr>
              <a:t>إجمال</a:t>
            </a:r>
            <a:r>
              <a:rPr lang="en-US" b="1" dirty="0" smtClean="0">
                <a:solidFill>
                  <a:srgbClr val="000099"/>
                </a:solidFill>
                <a:latin typeface="Times New Roman" pitchFamily="18" charset="0"/>
                <a:cs typeface="Times New Roman" pitchFamily="18" charset="0"/>
              </a:rPr>
              <a:t/>
            </a:r>
            <a:br>
              <a:rPr lang="en-US" b="1" dirty="0" smtClean="0">
                <a:solidFill>
                  <a:srgbClr val="000099"/>
                </a:solidFill>
                <a:latin typeface="Times New Roman" pitchFamily="18" charset="0"/>
                <a:cs typeface="Times New Roman" pitchFamily="18" charset="0"/>
              </a:rPr>
            </a:br>
            <a:endParaRPr lang="he-IL" dirty="0"/>
          </a:p>
        </p:txBody>
      </p:sp>
      <p:graphicFrame>
        <p:nvGraphicFramePr>
          <p:cNvPr id="4" name="מציין מיקום תוכן 3"/>
          <p:cNvGraphicFramePr>
            <a:graphicFrameLocks noGrp="1"/>
          </p:cNvGraphicFramePr>
          <p:nvPr>
            <p:ph sz="quarter" idx="1"/>
          </p:nvPr>
        </p:nvGraphicFramePr>
        <p:xfrm>
          <a:off x="687388" y="1600200"/>
          <a:ext cx="7999412" cy="4376738"/>
        </p:xfrm>
        <a:graphic>
          <a:graphicData uri="http://schemas.openxmlformats.org/drawingml/2006/table">
            <a:tbl>
              <a:tblPr rtl="1"/>
              <a:tblGrid>
                <a:gridCol w="1996966">
                  <a:extLst>
                    <a:ext uri="{9D8B030D-6E8A-4147-A177-3AD203B41FA5}">
                      <a16:colId xmlns:a16="http://schemas.microsoft.com/office/drawing/2014/main" val="20000"/>
                    </a:ext>
                  </a:extLst>
                </a:gridCol>
                <a:gridCol w="1998554">
                  <a:extLst>
                    <a:ext uri="{9D8B030D-6E8A-4147-A177-3AD203B41FA5}">
                      <a16:colId xmlns:a16="http://schemas.microsoft.com/office/drawing/2014/main" val="20001"/>
                    </a:ext>
                  </a:extLst>
                </a:gridCol>
                <a:gridCol w="1998553">
                  <a:extLst>
                    <a:ext uri="{9D8B030D-6E8A-4147-A177-3AD203B41FA5}">
                      <a16:colId xmlns:a16="http://schemas.microsoft.com/office/drawing/2014/main" val="20002"/>
                    </a:ext>
                  </a:extLst>
                </a:gridCol>
                <a:gridCol w="2005340">
                  <a:extLst>
                    <a:ext uri="{9D8B030D-6E8A-4147-A177-3AD203B41FA5}">
                      <a16:colId xmlns:a16="http://schemas.microsoft.com/office/drawing/2014/main" val="20003"/>
                    </a:ext>
                  </a:extLst>
                </a:gridCol>
              </a:tblGrid>
              <a:tr h="51911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0099"/>
                          </a:solidFill>
                          <a:effectLst/>
                          <a:latin typeface="Arial" charset="0"/>
                          <a:cs typeface="Arial" charset="0"/>
                        </a:rPr>
                        <a:t>الحالة التراكمية</a:t>
                      </a:r>
                      <a:endParaRPr kumimoji="0" lang="en-US" sz="2000" b="1" i="0" u="none" strike="noStrike" cap="none" normalizeH="0" baseline="0" dirty="0" smtClean="0">
                        <a:ln>
                          <a:noFill/>
                        </a:ln>
                        <a:solidFill>
                          <a:srgbClr val="000099"/>
                        </a:solidFill>
                        <a:effectLst/>
                        <a:latin typeface="Arial" charset="0"/>
                        <a:cs typeface="Arial" charset="0"/>
                      </a:endParaRPr>
                    </a:p>
                  </a:txBody>
                  <a:tcPr marL="91435" marR="9143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dirty="0" smtClean="0">
                          <a:ln>
                            <a:noFill/>
                          </a:ln>
                          <a:solidFill>
                            <a:srgbClr val="000099"/>
                          </a:solidFill>
                          <a:effectLst/>
                          <a:latin typeface="Arial" charset="0"/>
                          <a:cs typeface="Arial" charset="0"/>
                        </a:rPr>
                        <a:t>صلب</a:t>
                      </a:r>
                      <a:endParaRPr kumimoji="0" lang="en-US" sz="2000" b="1" i="0" u="none" strike="noStrike" cap="none" normalizeH="0" baseline="0" dirty="0" smtClean="0">
                        <a:ln>
                          <a:noFill/>
                        </a:ln>
                        <a:solidFill>
                          <a:srgbClr val="000099"/>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سائل</a:t>
                      </a:r>
                      <a:r>
                        <a:rPr kumimoji="0" lang="he-IL" sz="2000" b="1" i="0" u="none" strike="noStrike" cap="none" normalizeH="0" baseline="0" smtClean="0">
                          <a:ln>
                            <a:noFill/>
                          </a:ln>
                          <a:solidFill>
                            <a:srgbClr val="000099"/>
                          </a:solidFill>
                          <a:effectLst/>
                          <a:latin typeface="Arial" charset="0"/>
                          <a:cs typeface="Arial" charset="0"/>
                        </a:rPr>
                        <a:t> </a:t>
                      </a:r>
                      <a:endParaRPr kumimoji="0" lang="en-US" sz="2000" b="1" i="0" u="none" strike="noStrike" cap="none" normalizeH="0" baseline="0" smtClean="0">
                        <a:ln>
                          <a:noFill/>
                        </a:ln>
                        <a:solidFill>
                          <a:srgbClr val="000099"/>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غاز</a:t>
                      </a:r>
                      <a:endParaRPr kumimoji="0" lang="he-IL" sz="2000" b="1" i="0" u="none" strike="noStrike" cap="none" normalizeH="0" baseline="0" smtClean="0">
                        <a:ln>
                          <a:noFill/>
                        </a:ln>
                        <a:solidFill>
                          <a:srgbClr val="000099"/>
                        </a:solidFill>
                        <a:effectLst/>
                        <a:latin typeface="Arial" charset="0"/>
                        <a:cs typeface="Arial" charset="0"/>
                      </a:endParaRP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smtClean="0">
                        <a:ln>
                          <a:noFill/>
                        </a:ln>
                        <a:solidFill>
                          <a:srgbClr val="000099"/>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31938">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تراكم الجسيمات</a:t>
                      </a:r>
                      <a:endParaRPr kumimoji="0" lang="en-US" sz="2000" b="1" i="0" u="none" strike="noStrike" cap="none" normalizeH="0" baseline="0" smtClean="0">
                        <a:ln>
                          <a:noFill/>
                        </a:ln>
                        <a:solidFill>
                          <a:srgbClr val="000099"/>
                        </a:solidFill>
                        <a:effectLst/>
                        <a:latin typeface="Arial" charset="0"/>
                        <a:cs typeface="Arial" charset="0"/>
                      </a:endParaRPr>
                    </a:p>
                  </a:txBody>
                  <a:tcPr marL="91435" marR="9143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charset="0"/>
                          <a:cs typeface="Arial" charset="0"/>
                        </a:rPr>
                        <a:t>الجسيمات منظمة ومرتبة</a:t>
                      </a:r>
                      <a:r>
                        <a:rPr kumimoji="0" lang="he-IL" sz="1400" b="1" i="0" u="none" strike="noStrike" cap="none" normalizeH="0" baseline="0" dirty="0" smtClean="0">
                          <a:ln>
                            <a:noFill/>
                          </a:ln>
                          <a:solidFill>
                            <a:schemeClr val="tx1"/>
                          </a:solidFill>
                          <a:effectLst/>
                          <a:latin typeface="Arial" charset="0"/>
                          <a:cs typeface="Arial" charset="0"/>
                        </a:rPr>
                        <a:t>,</a:t>
                      </a: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charset="0"/>
                          <a:cs typeface="Arial" charset="0"/>
                        </a:rPr>
                        <a:t>متراصة وكل جسيم وجسيم يتحرك في مكانه حركة على شكل ذبذبة. </a:t>
                      </a:r>
                      <a:endParaRPr kumimoji="0" lang="en-US" sz="14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charset="0"/>
                          <a:cs typeface="Arial" charset="0"/>
                        </a:rPr>
                        <a:t>الجسيمات قريبة من بعضها البعض وكل جسيم يستطيع الحركة على شكلين </a:t>
                      </a:r>
                      <a:endParaRPr kumimoji="0" lang="he-IL" sz="1400" b="1" i="0" u="none" strike="noStrike" cap="none" normalizeH="0" baseline="0" dirty="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charset="0"/>
                          <a:cs typeface="Arial" charset="0"/>
                        </a:rPr>
                        <a:t>ذبذبة </a:t>
                      </a:r>
                      <a:r>
                        <a:rPr kumimoji="0" lang="he-IL" sz="1400" b="1" i="0" u="none" strike="noStrike" cap="none" normalizeH="0" baseline="0" dirty="0" smtClean="0">
                          <a:ln>
                            <a:noFill/>
                          </a:ln>
                          <a:solidFill>
                            <a:schemeClr val="tx1"/>
                          </a:solidFill>
                          <a:effectLst/>
                          <a:latin typeface="Arial" charset="0"/>
                          <a:cs typeface="Arial" charset="0"/>
                        </a:rPr>
                        <a:t> </a:t>
                      </a:r>
                      <a:r>
                        <a:rPr kumimoji="0" lang="ar-SA" sz="1400" b="1" i="0" u="none" strike="noStrike" cap="none" normalizeH="0" baseline="0" dirty="0" smtClean="0">
                          <a:ln>
                            <a:noFill/>
                          </a:ln>
                          <a:solidFill>
                            <a:schemeClr val="tx1"/>
                          </a:solidFill>
                          <a:effectLst/>
                          <a:latin typeface="Arial" charset="0"/>
                          <a:cs typeface="Arial" charset="0"/>
                        </a:rPr>
                        <a:t>وبشكل دحرجة </a:t>
                      </a:r>
                      <a:endParaRPr kumimoji="0" lang="en-US" sz="14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charset="0"/>
                          <a:cs typeface="Arial" charset="0"/>
                        </a:rPr>
                        <a:t>الجسيمات بعيدة عن بعضها وتتحرك على شكل عشوائي وبثلاث </a:t>
                      </a:r>
                      <a:r>
                        <a:rPr kumimoji="0" lang="ar-SA" sz="1400" b="1" i="0" u="none" strike="noStrike" cap="none" normalizeH="0" baseline="0" dirty="0" err="1" smtClean="0">
                          <a:ln>
                            <a:noFill/>
                          </a:ln>
                          <a:solidFill>
                            <a:schemeClr val="tx1"/>
                          </a:solidFill>
                          <a:effectLst/>
                          <a:latin typeface="Arial" charset="0"/>
                          <a:cs typeface="Arial" charset="0"/>
                        </a:rPr>
                        <a:t>اشكال</a:t>
                      </a:r>
                      <a:r>
                        <a:rPr kumimoji="0" lang="ar-SA" sz="1400" b="1" i="0" u="none" strike="noStrike" cap="none" normalizeH="0" baseline="0" dirty="0" smtClean="0">
                          <a:ln>
                            <a:noFill/>
                          </a:ln>
                          <a:solidFill>
                            <a:schemeClr val="tx1"/>
                          </a:solidFill>
                          <a:effectLst/>
                          <a:latin typeface="Arial" charset="0"/>
                          <a:cs typeface="Arial" charset="0"/>
                        </a:rPr>
                        <a:t> للحركة:</a:t>
                      </a:r>
                      <a:endParaRPr kumimoji="0" lang="he-IL" sz="1400" b="1" i="0" u="none" strike="noStrike" cap="none" normalizeH="0" baseline="0" dirty="0" smtClean="0">
                        <a:ln>
                          <a:noFill/>
                        </a:ln>
                        <a:solidFill>
                          <a:schemeClr val="tx1"/>
                        </a:solidFill>
                        <a:effectLst/>
                        <a:latin typeface="Arial" charset="0"/>
                        <a:cs typeface="Arial" charset="0"/>
                      </a:endParaRPr>
                    </a:p>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charset="0"/>
                          <a:cs typeface="Arial" charset="0"/>
                        </a:rPr>
                        <a:t>ذبذبة</a:t>
                      </a:r>
                      <a:r>
                        <a:rPr kumimoji="0" lang="he-IL" sz="1400" b="1" i="0" u="none" strike="noStrike" cap="none" normalizeH="0" baseline="0" dirty="0" smtClean="0">
                          <a:ln>
                            <a:noFill/>
                          </a:ln>
                          <a:solidFill>
                            <a:schemeClr val="tx1"/>
                          </a:solidFill>
                          <a:effectLst/>
                          <a:latin typeface="Arial" charset="0"/>
                          <a:cs typeface="Arial" charset="0"/>
                        </a:rPr>
                        <a:t>, </a:t>
                      </a:r>
                      <a:r>
                        <a:rPr kumimoji="0" lang="ar-SA" sz="1400" b="1" i="0" u="none" strike="noStrike" cap="none" normalizeH="0" baseline="0" dirty="0" smtClean="0">
                          <a:ln>
                            <a:noFill/>
                          </a:ln>
                          <a:solidFill>
                            <a:schemeClr val="tx1"/>
                          </a:solidFill>
                          <a:effectLst/>
                          <a:latin typeface="Arial" charset="0"/>
                          <a:cs typeface="Arial" charset="0"/>
                        </a:rPr>
                        <a:t>دحرجة</a:t>
                      </a:r>
                      <a:r>
                        <a:rPr kumimoji="0" lang="he-IL" sz="1400" b="1" i="0" u="none" strike="noStrike" cap="none" normalizeH="0" baseline="0" dirty="0" smtClean="0">
                          <a:ln>
                            <a:noFill/>
                          </a:ln>
                          <a:solidFill>
                            <a:schemeClr val="tx1"/>
                          </a:solidFill>
                          <a:effectLst/>
                          <a:latin typeface="Arial" charset="0"/>
                          <a:cs typeface="Arial" charset="0"/>
                        </a:rPr>
                        <a:t>, </a:t>
                      </a:r>
                      <a:r>
                        <a:rPr kumimoji="0" lang="ar-SA" sz="1400" b="1" i="0" u="none" strike="noStrike" cap="none" normalizeH="0" baseline="0" dirty="0" err="1" smtClean="0">
                          <a:ln>
                            <a:noFill/>
                          </a:ln>
                          <a:solidFill>
                            <a:schemeClr val="tx1"/>
                          </a:solidFill>
                          <a:effectLst/>
                          <a:latin typeface="Arial" charset="0"/>
                          <a:cs typeface="Arial" charset="0"/>
                        </a:rPr>
                        <a:t>ازاحة</a:t>
                      </a:r>
                      <a:endParaRPr kumimoji="0" lang="en-US" sz="14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0160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الشكل والحجم</a:t>
                      </a:r>
                      <a:endParaRPr kumimoji="0" lang="en-US" sz="2000" b="1" i="0" u="none" strike="noStrike" cap="none" normalizeH="0" baseline="0" smtClean="0">
                        <a:ln>
                          <a:noFill/>
                        </a:ln>
                        <a:solidFill>
                          <a:srgbClr val="000099"/>
                        </a:solidFill>
                        <a:effectLst/>
                        <a:latin typeface="Arial" charset="0"/>
                        <a:cs typeface="Arial" charset="0"/>
                      </a:endParaRPr>
                    </a:p>
                  </a:txBody>
                  <a:tcPr marL="91435" marR="9143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charset="0"/>
                          <a:cs typeface="Arial" charset="0"/>
                        </a:rPr>
                        <a:t>شكل وحجم ثابت</a:t>
                      </a:r>
                      <a:endParaRPr kumimoji="0" lang="en-US" sz="16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charset="0"/>
                          <a:cs typeface="Arial" charset="0"/>
                        </a:rPr>
                        <a:t>شكل متغير بمعنى السائل </a:t>
                      </a:r>
                      <a:r>
                        <a:rPr kumimoji="0" lang="ar-SA" sz="1600" b="1" i="0" u="none" strike="noStrike" cap="none" normalizeH="0" baseline="0" dirty="0" err="1" smtClean="0">
                          <a:ln>
                            <a:noFill/>
                          </a:ln>
                          <a:solidFill>
                            <a:schemeClr val="tx1"/>
                          </a:solidFill>
                          <a:effectLst/>
                          <a:latin typeface="Arial" charset="0"/>
                          <a:cs typeface="Arial" charset="0"/>
                        </a:rPr>
                        <a:t>ياخذ</a:t>
                      </a:r>
                      <a:r>
                        <a:rPr kumimoji="0" lang="ar-SA" sz="1600" b="1" i="0" u="none" strike="noStrike" cap="none" normalizeH="0" baseline="0" dirty="0" smtClean="0">
                          <a:ln>
                            <a:noFill/>
                          </a:ln>
                          <a:solidFill>
                            <a:schemeClr val="tx1"/>
                          </a:solidFill>
                          <a:effectLst/>
                          <a:latin typeface="Arial" charset="0"/>
                          <a:cs typeface="Arial" charset="0"/>
                        </a:rPr>
                        <a:t> شكل الوعاء ولكن الحجم ثابت بسبب قوى التجاذب بين الجسيمات.</a:t>
                      </a:r>
                      <a:endParaRPr kumimoji="0" lang="en-US" sz="16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err="1" smtClean="0">
                          <a:ln>
                            <a:noFill/>
                          </a:ln>
                          <a:solidFill>
                            <a:schemeClr val="tx1"/>
                          </a:solidFill>
                          <a:effectLst/>
                          <a:latin typeface="Arial" charset="0"/>
                          <a:cs typeface="Arial" charset="0"/>
                        </a:rPr>
                        <a:t>ياخذ</a:t>
                      </a:r>
                      <a:r>
                        <a:rPr kumimoji="0" lang="ar-SA" sz="1600" b="1" i="0" u="none" strike="noStrike" cap="none" normalizeH="0" baseline="0" dirty="0" smtClean="0">
                          <a:ln>
                            <a:noFill/>
                          </a:ln>
                          <a:solidFill>
                            <a:schemeClr val="tx1"/>
                          </a:solidFill>
                          <a:effectLst/>
                          <a:latin typeface="Arial" charset="0"/>
                          <a:cs typeface="Arial" charset="0"/>
                        </a:rPr>
                        <a:t> شكل وحجم الوعاء الذي يوضع </a:t>
                      </a:r>
                      <a:r>
                        <a:rPr kumimoji="0" lang="ar-SA" sz="1600" b="1" i="0" u="none" strike="noStrike" cap="none" normalizeH="0" baseline="0" dirty="0" err="1" smtClean="0">
                          <a:ln>
                            <a:noFill/>
                          </a:ln>
                          <a:solidFill>
                            <a:schemeClr val="tx1"/>
                          </a:solidFill>
                          <a:effectLst/>
                          <a:latin typeface="Arial" charset="0"/>
                          <a:cs typeface="Arial" charset="0"/>
                        </a:rPr>
                        <a:t>به</a:t>
                      </a:r>
                      <a:endParaRPr kumimoji="0" lang="en-US" sz="16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6000">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2000" b="1" i="0" u="none" strike="noStrike" cap="none" normalizeH="0" baseline="0" smtClean="0">
                          <a:ln>
                            <a:noFill/>
                          </a:ln>
                          <a:solidFill>
                            <a:srgbClr val="000099"/>
                          </a:solidFill>
                          <a:effectLst/>
                          <a:latin typeface="Arial" charset="0"/>
                          <a:cs typeface="Arial" charset="0"/>
                        </a:rPr>
                        <a:t>قابلية الانضغاط</a:t>
                      </a:r>
                      <a:endParaRPr kumimoji="0" lang="en-US" sz="2000" b="1" i="0" u="none" strike="noStrike" cap="none" normalizeH="0" baseline="0" smtClean="0">
                        <a:ln>
                          <a:noFill/>
                        </a:ln>
                        <a:solidFill>
                          <a:srgbClr val="000099"/>
                        </a:solidFill>
                        <a:effectLst/>
                        <a:latin typeface="Arial" charset="0"/>
                        <a:cs typeface="Arial" charset="0"/>
                      </a:endParaRPr>
                    </a:p>
                  </a:txBody>
                  <a:tcPr marL="91435" marR="9143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charset="0"/>
                          <a:cs typeface="Arial" charset="0"/>
                        </a:rPr>
                        <a:t>لا يمكن ضغطه</a:t>
                      </a:r>
                      <a:endParaRPr kumimoji="0" lang="en-US" sz="1600" b="1" i="0" u="none" strike="noStrike" cap="none" normalizeH="0" baseline="0" dirty="0" smtClean="0">
                        <a:ln>
                          <a:noFill/>
                        </a:ln>
                        <a:solidFill>
                          <a:schemeClr val="tx1"/>
                        </a:solidFill>
                        <a:effectLst/>
                        <a:latin typeface="Arial" charset="0"/>
                        <a:cs typeface="Arial" charset="0"/>
                      </a:endParaRP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defRPr/>
                      </a:pPr>
                      <a:r>
                        <a:rPr kumimoji="0" lang="ar-SA" sz="1600" b="1" i="0" u="none" strike="noStrike" cap="none" normalizeH="0" baseline="0" dirty="0" smtClean="0">
                          <a:ln>
                            <a:noFill/>
                          </a:ln>
                          <a:solidFill>
                            <a:schemeClr val="tx1"/>
                          </a:solidFill>
                          <a:effectLst/>
                          <a:latin typeface="Arial" charset="0"/>
                          <a:cs typeface="Arial" charset="0"/>
                        </a:rPr>
                        <a:t>لا يمكن ضغطه</a:t>
                      </a:r>
                      <a:endParaRPr kumimoji="0" lang="en-US" sz="1600" b="1" i="0" u="none" strike="noStrike" cap="none" normalizeH="0" baseline="0" dirty="0" smtClean="0">
                        <a:ln>
                          <a:noFill/>
                        </a:ln>
                        <a:solidFill>
                          <a:schemeClr val="tx1"/>
                        </a:solidFill>
                        <a:effectLst/>
                        <a:latin typeface="Arial" charset="0"/>
                        <a:cs typeface="Arial" charset="0"/>
                      </a:endParaRPr>
                    </a:p>
                    <a:p>
                      <a:pPr marL="0" marR="0" lvl="0" indent="0" algn="ctr" defTabSz="914400" rtl="1" eaLnBrk="1" fontAlgn="base" latinLnBrk="0" hangingPunct="1">
                        <a:lnSpc>
                          <a:spcPct val="100000"/>
                        </a:lnSpc>
                        <a:spcBef>
                          <a:spcPct val="20000"/>
                        </a:spcBef>
                        <a:spcAft>
                          <a:spcPct val="0"/>
                        </a:spcAft>
                        <a:buClrTx/>
                        <a:buSzTx/>
                        <a:buFontTx/>
                        <a:buNone/>
                        <a:tabLst/>
                      </a:pPr>
                      <a:endParaRPr kumimoji="0" lang="en-US" sz="16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ar-SA" sz="1600" b="1" i="0" u="none" strike="noStrike" cap="none" normalizeH="0" baseline="0" dirty="0" smtClean="0">
                          <a:ln>
                            <a:noFill/>
                          </a:ln>
                          <a:solidFill>
                            <a:schemeClr val="tx1"/>
                          </a:solidFill>
                          <a:effectLst/>
                          <a:latin typeface="Arial" charset="0"/>
                          <a:cs typeface="Arial" charset="0"/>
                        </a:rPr>
                        <a:t>يمكن ضغطه بسهولة كبيرة جدا</a:t>
                      </a:r>
                      <a:endParaRPr kumimoji="0" lang="en-US" sz="1600" b="1" i="0" u="none" strike="noStrike" cap="none" normalizeH="0" baseline="0" dirty="0" smtClean="0">
                        <a:ln>
                          <a:noFill/>
                        </a:ln>
                        <a:solidFill>
                          <a:schemeClr val="tx1"/>
                        </a:solidFill>
                        <a:effectLst/>
                        <a:latin typeface="Arial" charset="0"/>
                        <a:cs typeface="Arial" charset="0"/>
                      </a:endParaRPr>
                    </a:p>
                  </a:txBody>
                  <a:tcPr marL="91435" marR="9143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5" name="לחצן פעולה: בית 4">
            <a:hlinkClick r:id="rId2" action="ppaction://hlinksldjump" highlightClick="1"/>
          </p:cNvPr>
          <p:cNvSpPr/>
          <p:nvPr/>
        </p:nvSpPr>
        <p:spPr>
          <a:xfrm>
            <a:off x="4356100" y="6097588"/>
            <a:ext cx="755650" cy="693737"/>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611188" y="-242888"/>
            <a:ext cx="7467600" cy="1143001"/>
          </a:xfrm>
        </p:spPr>
        <p:txBody>
          <a:bodyPr>
            <a:noAutofit/>
          </a:bodyPr>
          <a:lstStyle/>
          <a:p>
            <a:pPr algn="ctr" eaLnBrk="1" fontAlgn="auto" hangingPunct="1">
              <a:spcAft>
                <a:spcPts val="0"/>
              </a:spcAft>
              <a:defRPr/>
            </a:pPr>
            <a:r>
              <a:rPr lang="ar-SA" sz="4400" dirty="0" smtClean="0"/>
              <a:t>كيف يمكن الانتقال بين حالات المادة؟</a:t>
            </a:r>
            <a:endParaRPr lang="he-IL" sz="4400" dirty="0"/>
          </a:p>
        </p:txBody>
      </p:sp>
      <p:sp>
        <p:nvSpPr>
          <p:cNvPr id="17411" name="מציין מיקום תוכן 2"/>
          <p:cNvSpPr>
            <a:spLocks noGrp="1"/>
          </p:cNvSpPr>
          <p:nvPr>
            <p:ph sz="quarter" idx="1"/>
          </p:nvPr>
        </p:nvSpPr>
        <p:spPr>
          <a:xfrm>
            <a:off x="468313" y="1052513"/>
            <a:ext cx="7467600" cy="5256212"/>
          </a:xfrm>
        </p:spPr>
        <p:txBody>
          <a:bodyPr/>
          <a:lstStyle/>
          <a:p>
            <a:pPr algn="ctr" eaLnBrk="1" hangingPunct="1">
              <a:lnSpc>
                <a:spcPct val="150000"/>
              </a:lnSpc>
              <a:buFont typeface="Wingdings" panose="05000000000000000000" pitchFamily="2" charset="2"/>
              <a:buNone/>
            </a:pPr>
            <a:r>
              <a:rPr lang="ar-SA" altLang="en-US" sz="2800" smtClean="0">
                <a:solidFill>
                  <a:srgbClr val="FF0000"/>
                </a:solidFill>
              </a:rPr>
              <a:t>يمكن الانتقال بين حالات المادة عن طريق التسخين أو التبريد  </a:t>
            </a:r>
            <a:endParaRPr lang="ar-SA" altLang="en-US" smtClean="0"/>
          </a:p>
          <a:p>
            <a:pPr eaLnBrk="1" hangingPunct="1">
              <a:lnSpc>
                <a:spcPct val="150000"/>
              </a:lnSpc>
            </a:pPr>
            <a:r>
              <a:rPr lang="ar-SA" altLang="en-US" smtClean="0"/>
              <a:t> </a:t>
            </a:r>
            <a:r>
              <a:rPr lang="ar-SA" altLang="en-US" smtClean="0">
                <a:solidFill>
                  <a:srgbClr val="00B0F0"/>
                </a:solidFill>
              </a:rPr>
              <a:t>تبخير</a:t>
            </a:r>
            <a:r>
              <a:rPr lang="ar-SA" altLang="en-US" smtClean="0"/>
              <a:t>:-انتقال المادة من على سطح السائل من الحالة التراكمية السائلة للحالة التراكمية الغازية, بمعنى تحول جسيمات المادة من حالة تراكمية تكون بها الجسيمات متقاربة متكاثفة لحالة تراكمية تكون بها الجسيمات متباعدة غير متكاثفة</a:t>
            </a:r>
            <a:endParaRPr lang="en-US" altLang="en-US" smtClean="0">
              <a:cs typeface="Times New Roman" panose="02020603050405020304" pitchFamily="18" charset="0"/>
            </a:endParaRPr>
          </a:p>
          <a:p>
            <a:pPr eaLnBrk="1" hangingPunct="1">
              <a:lnSpc>
                <a:spcPct val="150000"/>
              </a:lnSpc>
            </a:pPr>
            <a:endParaRPr lang="ar-SA" altLang="en-US" sz="2000" smtClean="0"/>
          </a:p>
          <a:p>
            <a:pPr eaLnBrk="1" hangingPunct="1">
              <a:lnSpc>
                <a:spcPct val="150000"/>
              </a:lnSpc>
            </a:pPr>
            <a:r>
              <a:rPr lang="ar-SA" altLang="en-US" smtClean="0">
                <a:solidFill>
                  <a:srgbClr val="00B0F0"/>
                </a:solidFill>
              </a:rPr>
              <a:t>التكثف</a:t>
            </a:r>
            <a:r>
              <a:rPr lang="ar-SA" altLang="en-US" smtClean="0"/>
              <a:t> عبارة عن عملية تحول المادة من غاز إلى سائل عن طريق التبريد بمعنى تحول جسيمات المادة من حالة تراكمية تكون بها الجسيمات متباعدة لحالة تراكمية تكون بها الجسيمات متقاربة ومتكاثفة</a:t>
            </a:r>
          </a:p>
          <a:p>
            <a:pPr eaLnBrk="1" hangingPunct="1"/>
            <a:endParaRPr lang="ar-SA" altLang="en-US" smtClean="0"/>
          </a:p>
        </p:txBody>
      </p:sp>
      <p:sp>
        <p:nvSpPr>
          <p:cNvPr id="4" name="לחצן פעולה: בית 3">
            <a:hlinkClick r:id="rId2" action="ppaction://hlinksldjump" highlightClick="1"/>
          </p:cNvPr>
          <p:cNvSpPr/>
          <p:nvPr/>
        </p:nvSpPr>
        <p:spPr>
          <a:xfrm>
            <a:off x="323850" y="5949950"/>
            <a:ext cx="647700" cy="692150"/>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p:cNvSpPr>
            <a:spLocks noGrp="1"/>
          </p:cNvSpPr>
          <p:nvPr>
            <p:ph type="title"/>
          </p:nvPr>
        </p:nvSpPr>
        <p:spPr>
          <a:xfrm>
            <a:off x="468313" y="765175"/>
            <a:ext cx="7467600" cy="1920875"/>
          </a:xfrm>
        </p:spPr>
        <p:txBody>
          <a:bodyPr>
            <a:normAutofit fontScale="90000"/>
          </a:bodyPr>
          <a:lstStyle/>
          <a:p>
            <a:pPr marL="342900" indent="-342900" algn="r" eaLnBrk="1" fontAlgn="auto" hangingPunct="1">
              <a:lnSpc>
                <a:spcPct val="150000"/>
              </a:lnSpc>
              <a:spcBef>
                <a:spcPct val="20000"/>
              </a:spcBef>
              <a:spcAft>
                <a:spcPts val="0"/>
              </a:spcAft>
              <a:defRPr/>
            </a:pPr>
            <a:r>
              <a:rPr lang="ar-SA" sz="3600" b="1" dirty="0" smtClean="0">
                <a:solidFill>
                  <a:srgbClr val="00B0F0"/>
                </a:solidFill>
              </a:rPr>
              <a:t/>
            </a:r>
            <a:br>
              <a:rPr lang="ar-SA" sz="3600" b="1" dirty="0" smtClean="0">
                <a:solidFill>
                  <a:srgbClr val="00B0F0"/>
                </a:solidFill>
              </a:rPr>
            </a:br>
            <a:r>
              <a:rPr lang="ar-SA" sz="3600" b="1" dirty="0">
                <a:solidFill>
                  <a:srgbClr val="00B0F0"/>
                </a:solidFill>
              </a:rPr>
              <a:t/>
            </a:r>
            <a:br>
              <a:rPr lang="ar-SA" sz="3600" b="1" dirty="0">
                <a:solidFill>
                  <a:srgbClr val="00B0F0"/>
                </a:solidFill>
              </a:rPr>
            </a:br>
            <a:r>
              <a:rPr lang="ar-SA" sz="3600" b="1" dirty="0" smtClean="0">
                <a:solidFill>
                  <a:srgbClr val="00B0F0"/>
                </a:solidFill>
              </a:rPr>
              <a:t/>
            </a:r>
            <a:br>
              <a:rPr lang="ar-SA" sz="3600" b="1" dirty="0" smtClean="0">
                <a:solidFill>
                  <a:srgbClr val="00B0F0"/>
                </a:solidFill>
              </a:rPr>
            </a:br>
            <a:r>
              <a:rPr lang="ar-SA" sz="3600" b="1" dirty="0" smtClean="0">
                <a:solidFill>
                  <a:srgbClr val="00B0F0"/>
                </a:solidFill>
              </a:rPr>
              <a:t/>
            </a:r>
            <a:br>
              <a:rPr lang="ar-SA" sz="3600" b="1" dirty="0" smtClean="0">
                <a:solidFill>
                  <a:srgbClr val="00B0F0"/>
                </a:solidFill>
              </a:rPr>
            </a:br>
            <a:r>
              <a:rPr lang="ar-SA" sz="3600" b="1" dirty="0" smtClean="0">
                <a:solidFill>
                  <a:srgbClr val="00B0F0"/>
                </a:solidFill>
              </a:rPr>
              <a:t>ا</a:t>
            </a:r>
            <a:br>
              <a:rPr lang="ar-SA" sz="3600" b="1" dirty="0" smtClean="0">
                <a:solidFill>
                  <a:srgbClr val="00B0F0"/>
                </a:solidFill>
              </a:rPr>
            </a:br>
            <a:r>
              <a:rPr lang="ar-SA" sz="3600" b="1" dirty="0" smtClean="0">
                <a:solidFill>
                  <a:srgbClr val="00B0F0"/>
                </a:solidFill>
              </a:rPr>
              <a:t/>
            </a:r>
            <a:br>
              <a:rPr lang="ar-SA" sz="3600" b="1" dirty="0" smtClean="0">
                <a:solidFill>
                  <a:srgbClr val="00B0F0"/>
                </a:solidFill>
              </a:rPr>
            </a:br>
            <a:r>
              <a:rPr lang="ar-SA" sz="3600" b="1" dirty="0" smtClean="0">
                <a:solidFill>
                  <a:srgbClr val="00B0F0"/>
                </a:solidFill>
              </a:rPr>
              <a:t/>
            </a:r>
            <a:br>
              <a:rPr lang="ar-SA" sz="3600" b="1" dirty="0" smtClean="0">
                <a:solidFill>
                  <a:srgbClr val="00B0F0"/>
                </a:solidFill>
              </a:rPr>
            </a:br>
            <a:r>
              <a:rPr lang="ar-SA" sz="2700" b="1" dirty="0" smtClean="0">
                <a:solidFill>
                  <a:srgbClr val="00B0F0"/>
                </a:solidFill>
              </a:rPr>
              <a:t/>
            </a:r>
            <a:br>
              <a:rPr lang="ar-SA" sz="2700" b="1" dirty="0" smtClean="0">
                <a:solidFill>
                  <a:srgbClr val="00B0F0"/>
                </a:solidFill>
              </a:rPr>
            </a:br>
            <a:r>
              <a:rPr lang="he-IL" sz="2700" b="1" dirty="0"/>
              <a:t/>
            </a:r>
            <a:br>
              <a:rPr lang="he-IL" sz="2700" b="1" dirty="0"/>
            </a:br>
            <a:r>
              <a:rPr lang="ar-SA" sz="2700" b="1" dirty="0" smtClean="0"/>
              <a:t/>
            </a:r>
            <a:br>
              <a:rPr lang="ar-SA" sz="2700" b="1" dirty="0" smtClean="0"/>
            </a:br>
            <a:r>
              <a:rPr lang="ar-SA" sz="2700" b="1" dirty="0" smtClean="0"/>
              <a:t/>
            </a:r>
            <a:br>
              <a:rPr lang="ar-SA" sz="2700" b="1" dirty="0" smtClean="0"/>
            </a:br>
            <a:r>
              <a:rPr lang="ar-SA" sz="2700" dirty="0" smtClean="0"/>
              <a:t/>
            </a:r>
            <a:br>
              <a:rPr lang="ar-SA" sz="2700" dirty="0" smtClean="0"/>
            </a:br>
            <a:r>
              <a:rPr lang="ar-SA" sz="2700" b="1" dirty="0" smtClean="0">
                <a:solidFill>
                  <a:srgbClr val="00B0F0"/>
                </a:solidFill>
              </a:rPr>
              <a:t>التجمد</a:t>
            </a:r>
            <a:r>
              <a:rPr lang="ar-SA" sz="2700" dirty="0" smtClean="0">
                <a:solidFill>
                  <a:srgbClr val="00B0F0"/>
                </a:solidFill>
              </a:rPr>
              <a:t>: </a:t>
            </a:r>
            <a:r>
              <a:rPr lang="ar-SA" sz="2700" dirty="0" smtClean="0">
                <a:solidFill>
                  <a:schemeClr val="accent6">
                    <a:lumMod val="50000"/>
                  </a:schemeClr>
                </a:solidFill>
              </a:rPr>
              <a:t>عبارة عن عملية تحول المادة من سائل إلى صلب</a:t>
            </a:r>
            <a:br>
              <a:rPr lang="ar-SA" sz="2700" dirty="0" smtClean="0">
                <a:solidFill>
                  <a:schemeClr val="accent6">
                    <a:lumMod val="50000"/>
                  </a:schemeClr>
                </a:solidFill>
              </a:rPr>
            </a:br>
            <a:r>
              <a:rPr lang="ar-SA" sz="2700" dirty="0" smtClean="0">
                <a:solidFill>
                  <a:schemeClr val="accent6">
                    <a:lumMod val="50000"/>
                  </a:schemeClr>
                </a:solidFill>
              </a:rPr>
              <a:t>عن طريق التبريد ,بمعنى تحول جسيمات المادة من حالة تراكمية تكون بها الجسيمات متباعده لحالة تراكمية تكون بها الجسيمات متقاربه ومتكاثفة</a:t>
            </a:r>
            <a:endParaRPr lang="he-IL" sz="2700" dirty="0">
              <a:solidFill>
                <a:schemeClr val="accent6">
                  <a:lumMod val="50000"/>
                </a:schemeClr>
              </a:solidFill>
            </a:endParaRPr>
          </a:p>
        </p:txBody>
      </p:sp>
      <p:sp>
        <p:nvSpPr>
          <p:cNvPr id="18435" name="מציין מיקום תוכן 2"/>
          <p:cNvSpPr>
            <a:spLocks noGrp="1"/>
          </p:cNvSpPr>
          <p:nvPr>
            <p:ph sz="quarter" idx="1"/>
          </p:nvPr>
        </p:nvSpPr>
        <p:spPr>
          <a:xfrm>
            <a:off x="395288" y="3213100"/>
            <a:ext cx="7467600" cy="3902075"/>
          </a:xfrm>
        </p:spPr>
        <p:txBody>
          <a:bodyPr/>
          <a:lstStyle/>
          <a:p>
            <a:pPr eaLnBrk="1" hangingPunct="1">
              <a:lnSpc>
                <a:spcPct val="150000"/>
              </a:lnSpc>
              <a:buFont typeface="Wingdings" panose="05000000000000000000" pitchFamily="2" charset="2"/>
              <a:buNone/>
            </a:pPr>
            <a:r>
              <a:rPr lang="ar-SA" altLang="en-US" b="1" smtClean="0">
                <a:solidFill>
                  <a:srgbClr val="00B0F0"/>
                </a:solidFill>
              </a:rPr>
              <a:t>الانصهار</a:t>
            </a:r>
            <a:r>
              <a:rPr lang="ar-SA" altLang="en-US" smtClean="0">
                <a:solidFill>
                  <a:srgbClr val="00B0F0"/>
                </a:solidFill>
              </a:rPr>
              <a:t>: </a:t>
            </a:r>
            <a:r>
              <a:rPr lang="ar-SA" altLang="en-US" smtClean="0"/>
              <a:t>هي تلك الحالة التي تتحول فيها المادة من الحالة الصلبة إلى الحالة السائلة عن طريق التسخين بمعنى تحول جسيمات المادة من حالة تراكمية تكون بها الجسيمات متقاربة متكاثفة لحالة تراكمية تكون بها الجسيمات متباعدة غير متكاثفة.</a:t>
            </a:r>
          </a:p>
          <a:p>
            <a:pPr eaLnBrk="1" hangingPunct="1"/>
            <a:endParaRPr lang="ar-SA" altLang="en-US" smtClean="0"/>
          </a:p>
          <a:p>
            <a:pPr eaLnBrk="1" hangingPunct="1"/>
            <a:endParaRPr lang="he-IL" altLang="en-US" smtClean="0"/>
          </a:p>
        </p:txBody>
      </p:sp>
      <p:sp>
        <p:nvSpPr>
          <p:cNvPr id="5" name="לחצן פעולה: בית 4">
            <a:hlinkClick r:id="rId2" action="ppaction://hlinksldjump" highlightClick="1"/>
          </p:cNvPr>
          <p:cNvSpPr/>
          <p:nvPr/>
        </p:nvSpPr>
        <p:spPr>
          <a:xfrm>
            <a:off x="395288" y="5805488"/>
            <a:ext cx="720725" cy="765175"/>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4.7"/>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חלון">
  <a:themeElements>
    <a:clrScheme name="חלון">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חלון">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חלון">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Override1.xml><?xml version="1.0" encoding="utf-8"?>
<a:themeOverride xmlns:a="http://schemas.openxmlformats.org/drawingml/2006/main">
  <a:clrScheme name="חלון">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Oriel</Template>
  <TotalTime>630</TotalTime>
  <Words>664</Words>
  <Application>Microsoft Office PowerPoint</Application>
  <PresentationFormat>عرض على الشاشة (4:3)</PresentationFormat>
  <Paragraphs>110</Paragraphs>
  <Slides>25</Slides>
  <Notes>0</Notes>
  <HiddenSlides>0</HiddenSlides>
  <MMClips>0</MMClips>
  <ScaleCrop>false</ScaleCrop>
  <HeadingPairs>
    <vt:vector size="6" baseType="variant">
      <vt:variant>
        <vt:lpstr>الخطوط المستخدمة</vt:lpstr>
      </vt:variant>
      <vt:variant>
        <vt:i4>6</vt:i4>
      </vt:variant>
      <vt:variant>
        <vt:lpstr>نسق</vt:lpstr>
      </vt:variant>
      <vt:variant>
        <vt:i4>1</vt:i4>
      </vt:variant>
      <vt:variant>
        <vt:lpstr>عناوين الشرائح</vt:lpstr>
      </vt:variant>
      <vt:variant>
        <vt:i4>25</vt:i4>
      </vt:variant>
    </vt:vector>
  </HeadingPairs>
  <TitlesOfParts>
    <vt:vector size="32" baseType="lpstr">
      <vt:lpstr>Arial</vt:lpstr>
      <vt:lpstr>Calibri</vt:lpstr>
      <vt:lpstr>Century Schoolbook</vt:lpstr>
      <vt:lpstr>Times New Roman</vt:lpstr>
      <vt:lpstr>Wingdings</vt:lpstr>
      <vt:lpstr>Wingdings 2</vt:lpstr>
      <vt:lpstr>חלון</vt:lpstr>
      <vt:lpstr>عرض تقديمي في PowerPoint</vt:lpstr>
      <vt:lpstr>المادة</vt:lpstr>
      <vt:lpstr>حالات المادة</vt:lpstr>
      <vt:lpstr>الحالة الصلبة</vt:lpstr>
      <vt:lpstr>الحالة السائلة</vt:lpstr>
      <vt:lpstr>الحالة الغازية</vt:lpstr>
      <vt:lpstr>مبنى المادة – الحالة التراكمية للمادة - إجمال </vt:lpstr>
      <vt:lpstr>كيف يمكن الانتقال بين حالات المادة؟</vt:lpstr>
      <vt:lpstr>    ا        التجمد: عبارة عن عملية تحول المادة من سائل إلى صلب عن طريق التبريد ,بمعنى تحول جسيمات المادة من حالة تراكمية تكون بها الجسيمات متباعده لحالة تراكمية تكون بها الجسيمات متقاربه ومتكاثفة</vt:lpstr>
      <vt:lpstr> اجمال- تحول المادة من حالة الى اخرى على محور درجة الحرارة </vt:lpstr>
      <vt:lpstr>التخطيط التالي يبين تحول المادة من حالة تراكمية إلى أخرى </vt:lpstr>
      <vt:lpstr>روابط على شبكة الانترنت</vt:lpstr>
      <vt:lpstr>عرض تقديمي في PowerPoint</vt:lpstr>
      <vt:lpstr>1) كيف يمكن الانتقال بين حالات المادة ؟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الموضوع:-وحده تعليميه لحالات الماده تقديم :المعلمه الفت ناشف  باشراف :-شذا حاج يحيى  مدرسة :السلام الاعداديه</dc:title>
  <dc:creator>Katom</dc:creator>
  <cp:lastModifiedBy>USER</cp:lastModifiedBy>
  <cp:revision>76</cp:revision>
  <dcterms:created xsi:type="dcterms:W3CDTF">2009-11-23T17:16:05Z</dcterms:created>
  <dcterms:modified xsi:type="dcterms:W3CDTF">2024-06-30T15:20:10Z</dcterms:modified>
</cp:coreProperties>
</file>